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4" r:id="rId7"/>
    <p:sldId id="265" r:id="rId8"/>
    <p:sldId id="266" r:id="rId9"/>
    <p:sldId id="267" r:id="rId10"/>
    <p:sldId id="268" r:id="rId11"/>
    <p:sldId id="271" r:id="rId12"/>
    <p:sldId id="269" r:id="rId13"/>
    <p:sldId id="277" r:id="rId14"/>
    <p:sldId id="276" r:id="rId15"/>
    <p:sldId id="278" r:id="rId16"/>
    <p:sldId id="279" r:id="rId17"/>
    <p:sldId id="272" r:id="rId18"/>
    <p:sldId id="273" r:id="rId19"/>
    <p:sldId id="274" r:id="rId20"/>
    <p:sldId id="275" r:id="rId21"/>
    <p:sldId id="283" r:id="rId22"/>
    <p:sldId id="284" r:id="rId23"/>
    <p:sldId id="285" r:id="rId24"/>
    <p:sldId id="286" r:id="rId25"/>
    <p:sldId id="2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BE7F"/>
    <a:srgbClr val="AC77B9"/>
    <a:srgbClr val="7880B8"/>
    <a:srgbClr val="6BC56D"/>
    <a:srgbClr val="800000"/>
    <a:srgbClr val="8DD15F"/>
    <a:srgbClr val="85CA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48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6A9249-48FA-4DF7-BCD0-BBA4041B299E}" type="datetimeFigureOut">
              <a:rPr lang="en-US" smtClean="0"/>
              <a:t>01-Oct-17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4302D-AE4A-4564-BC37-E5A55348EB22}" type="slidenum">
              <a:rPr lang="en-US" smtClean="0"/>
              <a:t>‹#›</a:t>
            </a:fld>
            <a:endParaRPr lang="en-US"/>
          </a:p>
        </p:txBody>
      </p:sp>
    </p:spTree>
    <p:extLst>
      <p:ext uri="{BB962C8B-B14F-4D97-AF65-F5344CB8AC3E}">
        <p14:creationId xmlns:p14="http://schemas.microsoft.com/office/powerpoint/2010/main" val="2489237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6A9249-48FA-4DF7-BCD0-BBA4041B299E}" type="datetimeFigureOut">
              <a:rPr lang="en-US" smtClean="0"/>
              <a:t>01-Oct-17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4302D-AE4A-4564-BC37-E5A55348EB22}" type="slidenum">
              <a:rPr lang="en-US" smtClean="0"/>
              <a:t>‹#›</a:t>
            </a:fld>
            <a:endParaRPr lang="en-US"/>
          </a:p>
        </p:txBody>
      </p:sp>
    </p:spTree>
    <p:extLst>
      <p:ext uri="{BB962C8B-B14F-4D97-AF65-F5344CB8AC3E}">
        <p14:creationId xmlns:p14="http://schemas.microsoft.com/office/powerpoint/2010/main" val="3735469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6A9249-48FA-4DF7-BCD0-BBA4041B299E}" type="datetimeFigureOut">
              <a:rPr lang="en-US" smtClean="0"/>
              <a:t>01-Oct-17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4302D-AE4A-4564-BC37-E5A55348EB22}" type="slidenum">
              <a:rPr lang="en-US" smtClean="0"/>
              <a:t>‹#›</a:t>
            </a:fld>
            <a:endParaRPr lang="en-US"/>
          </a:p>
        </p:txBody>
      </p:sp>
    </p:spTree>
    <p:extLst>
      <p:ext uri="{BB962C8B-B14F-4D97-AF65-F5344CB8AC3E}">
        <p14:creationId xmlns:p14="http://schemas.microsoft.com/office/powerpoint/2010/main" val="15869241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6A9249-48FA-4DF7-BCD0-BBA4041B299E}" type="datetimeFigureOut">
              <a:rPr lang="en-US" smtClean="0"/>
              <a:t>01-Oct-17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4302D-AE4A-4564-BC37-E5A55348EB22}" type="slidenum">
              <a:rPr lang="en-US" smtClean="0"/>
              <a:t>‹#›</a:t>
            </a:fld>
            <a:endParaRPr lang="en-US"/>
          </a:p>
        </p:txBody>
      </p:sp>
    </p:spTree>
    <p:extLst>
      <p:ext uri="{BB962C8B-B14F-4D97-AF65-F5344CB8AC3E}">
        <p14:creationId xmlns:p14="http://schemas.microsoft.com/office/powerpoint/2010/main" val="4642602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6A9249-48FA-4DF7-BCD0-BBA4041B299E}" type="datetimeFigureOut">
              <a:rPr lang="en-US" smtClean="0"/>
              <a:t>01-Oct-17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4302D-AE4A-4564-BC37-E5A55348EB22}" type="slidenum">
              <a:rPr lang="en-US" smtClean="0"/>
              <a:t>‹#›</a:t>
            </a:fld>
            <a:endParaRPr lang="en-US"/>
          </a:p>
        </p:txBody>
      </p:sp>
    </p:spTree>
    <p:extLst>
      <p:ext uri="{BB962C8B-B14F-4D97-AF65-F5344CB8AC3E}">
        <p14:creationId xmlns:p14="http://schemas.microsoft.com/office/powerpoint/2010/main" val="2463964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6A9249-48FA-4DF7-BCD0-BBA4041B299E}" type="datetimeFigureOut">
              <a:rPr lang="en-US" smtClean="0"/>
              <a:t>01-Oct-17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4302D-AE4A-4564-BC37-E5A55348EB22}" type="slidenum">
              <a:rPr lang="en-US" smtClean="0"/>
              <a:t>‹#›</a:t>
            </a:fld>
            <a:endParaRPr lang="en-US"/>
          </a:p>
        </p:txBody>
      </p:sp>
    </p:spTree>
    <p:extLst>
      <p:ext uri="{BB962C8B-B14F-4D97-AF65-F5344CB8AC3E}">
        <p14:creationId xmlns:p14="http://schemas.microsoft.com/office/powerpoint/2010/main" val="4036045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6A9249-48FA-4DF7-BCD0-BBA4041B299E}" type="datetimeFigureOut">
              <a:rPr lang="en-US" smtClean="0"/>
              <a:t>01-Oct-17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4302D-AE4A-4564-BC37-E5A55348EB22}" type="slidenum">
              <a:rPr lang="en-US" smtClean="0"/>
              <a:t>‹#›</a:t>
            </a:fld>
            <a:endParaRPr lang="en-US"/>
          </a:p>
        </p:txBody>
      </p:sp>
    </p:spTree>
    <p:extLst>
      <p:ext uri="{BB962C8B-B14F-4D97-AF65-F5344CB8AC3E}">
        <p14:creationId xmlns:p14="http://schemas.microsoft.com/office/powerpoint/2010/main" val="1290950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6A9249-48FA-4DF7-BCD0-BBA4041B299E}" type="datetimeFigureOut">
              <a:rPr lang="en-US" smtClean="0"/>
              <a:t>01-Oct-17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4302D-AE4A-4564-BC37-E5A55348EB22}" type="slidenum">
              <a:rPr lang="en-US" smtClean="0"/>
              <a:t>‹#›</a:t>
            </a:fld>
            <a:endParaRPr lang="en-US"/>
          </a:p>
        </p:txBody>
      </p:sp>
    </p:spTree>
    <p:extLst>
      <p:ext uri="{BB962C8B-B14F-4D97-AF65-F5344CB8AC3E}">
        <p14:creationId xmlns:p14="http://schemas.microsoft.com/office/powerpoint/2010/main" val="39728187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6A9249-48FA-4DF7-BCD0-BBA4041B299E}" type="datetimeFigureOut">
              <a:rPr lang="en-US" smtClean="0"/>
              <a:t>01-Oct-17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4302D-AE4A-4564-BC37-E5A55348EB22}" type="slidenum">
              <a:rPr lang="en-US" smtClean="0"/>
              <a:t>‹#›</a:t>
            </a:fld>
            <a:endParaRPr lang="en-US"/>
          </a:p>
        </p:txBody>
      </p:sp>
    </p:spTree>
    <p:extLst>
      <p:ext uri="{BB962C8B-B14F-4D97-AF65-F5344CB8AC3E}">
        <p14:creationId xmlns:p14="http://schemas.microsoft.com/office/powerpoint/2010/main" val="7671511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6A9249-48FA-4DF7-BCD0-BBA4041B299E}" type="datetimeFigureOut">
              <a:rPr lang="en-US" smtClean="0"/>
              <a:t>01-Oct-17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4302D-AE4A-4564-BC37-E5A55348EB22}" type="slidenum">
              <a:rPr lang="en-US" smtClean="0"/>
              <a:t>‹#›</a:t>
            </a:fld>
            <a:endParaRPr lang="en-US"/>
          </a:p>
        </p:txBody>
      </p:sp>
    </p:spTree>
    <p:extLst>
      <p:ext uri="{BB962C8B-B14F-4D97-AF65-F5344CB8AC3E}">
        <p14:creationId xmlns:p14="http://schemas.microsoft.com/office/powerpoint/2010/main" val="113184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6A9249-48FA-4DF7-BCD0-BBA4041B299E}" type="datetimeFigureOut">
              <a:rPr lang="en-US" smtClean="0"/>
              <a:t>01-Oct-17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4302D-AE4A-4564-BC37-E5A55348EB22}" type="slidenum">
              <a:rPr lang="en-US" smtClean="0"/>
              <a:t>‹#›</a:t>
            </a:fld>
            <a:endParaRPr lang="en-US"/>
          </a:p>
        </p:txBody>
      </p:sp>
    </p:spTree>
    <p:extLst>
      <p:ext uri="{BB962C8B-B14F-4D97-AF65-F5344CB8AC3E}">
        <p14:creationId xmlns:p14="http://schemas.microsoft.com/office/powerpoint/2010/main" val="1918498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A9249-48FA-4DF7-BCD0-BBA4041B299E}" type="datetimeFigureOut">
              <a:rPr lang="en-US" smtClean="0"/>
              <a:t>01-Oct-17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4302D-AE4A-4564-BC37-E5A55348EB22}" type="slidenum">
              <a:rPr lang="en-US" smtClean="0"/>
              <a:t>‹#›</a:t>
            </a:fld>
            <a:endParaRPr lang="en-US"/>
          </a:p>
        </p:txBody>
      </p:sp>
    </p:spTree>
    <p:extLst>
      <p:ext uri="{BB962C8B-B14F-4D97-AF65-F5344CB8AC3E}">
        <p14:creationId xmlns:p14="http://schemas.microsoft.com/office/powerpoint/2010/main" val="3158842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hyperlink" Target="mailto:lutfunnissa@gmai.com"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2.jpe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0" y="-62753"/>
            <a:ext cx="12057328" cy="7198659"/>
            <a:chOff x="71919" y="0"/>
            <a:chExt cx="12057328" cy="7198659"/>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1846" y="216461"/>
              <a:ext cx="11577473"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0543" y="4273954"/>
              <a:ext cx="10800080" cy="2421486"/>
            </a:xfrm>
            <a:prstGeom prst="rect">
              <a:avLst/>
            </a:prstGeom>
            <a:solidFill>
              <a:srgbClr val="8DD15F"/>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smtClean="0">
                <a:solidFill>
                  <a:srgbClr val="800000"/>
                </a:solidFill>
                <a:latin typeface="Segoe Script" panose="030B0504020000000003" pitchFamily="66" charset="0"/>
              </a:endParaRPr>
            </a:p>
            <a:p>
              <a:pPr algn="ctr"/>
              <a:r>
                <a:rPr lang="en-US" sz="6600" b="1" dirty="0" smtClean="0">
                  <a:solidFill>
                    <a:srgbClr val="7030A0"/>
                  </a:solidFill>
                  <a:latin typeface="Vladimir Script" panose="03050402040407070305" pitchFamily="66" charset="0"/>
                </a:rPr>
                <a:t>I am glad you are in multimedia class</a:t>
              </a:r>
              <a:endParaRPr lang="en-US" sz="6600" b="1" dirty="0">
                <a:solidFill>
                  <a:srgbClr val="7030A0"/>
                </a:solidFill>
                <a:latin typeface="Vladimir Script" panose="03050402040407070305" pitchFamily="66"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6764" y="91440"/>
              <a:ext cx="6992471" cy="5892800"/>
            </a:xfrm>
            <a:prstGeom prst="rect">
              <a:avLst/>
            </a:prstGeom>
          </p:spPr>
        </p:pic>
      </p:grpSp>
    </p:spTree>
    <p:extLst>
      <p:ext uri="{BB962C8B-B14F-4D97-AF65-F5344CB8AC3E}">
        <p14:creationId xmlns:p14="http://schemas.microsoft.com/office/powerpoint/2010/main" val="40933634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9047" y="226032"/>
            <a:ext cx="11581852" cy="6765736"/>
          </a:xfrm>
          <a:prstGeom prst="rect">
            <a:avLst/>
          </a:prstGeom>
          <a:blipFill>
            <a:blip r:embed="rId5"/>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MAZING BEST Massive Icebergs EVER Caught on Camera   Massive Icebergs Compilation ✔P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00083" y="2164080"/>
            <a:ext cx="8336778" cy="4572000"/>
          </a:xfrm>
          <a:prstGeom prst="rect">
            <a:avLst/>
          </a:prstGeom>
        </p:spPr>
      </p:pic>
      <p:sp>
        <p:nvSpPr>
          <p:cNvPr id="6" name="Rectangle 5"/>
          <p:cNvSpPr/>
          <p:nvPr/>
        </p:nvSpPr>
        <p:spPr>
          <a:xfrm>
            <a:off x="1442720" y="721360"/>
            <a:ext cx="9418320" cy="1026160"/>
          </a:xfrm>
          <a:prstGeom prst="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Let us  watch another video how world ice is melting  due to global warming.</a:t>
            </a:r>
            <a:endParaRPr lang="en-US" sz="3200" b="1" dirty="0">
              <a:solidFill>
                <a:schemeClr val="tx1"/>
              </a:solidFill>
            </a:endParaRPr>
          </a:p>
        </p:txBody>
      </p:sp>
      <p:sp>
        <p:nvSpPr>
          <p:cNvPr id="7" name="Rectangle 6"/>
          <p:cNvSpPr/>
          <p:nvPr/>
        </p:nvSpPr>
        <p:spPr>
          <a:xfrm>
            <a:off x="844306" y="2164080"/>
            <a:ext cx="1940560" cy="4587240"/>
          </a:xfrm>
          <a:prstGeom prst="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The  ice  on earth is melting fast due to extreme heat.</a:t>
            </a:r>
            <a:endParaRPr lang="en-US" sz="3200" b="1" dirty="0">
              <a:solidFill>
                <a:schemeClr val="tx1"/>
              </a:solidFill>
            </a:endParaRPr>
          </a:p>
        </p:txBody>
      </p:sp>
      <p:sp>
        <p:nvSpPr>
          <p:cNvPr id="8" name="Rectangle 7"/>
          <p:cNvSpPr/>
          <p:nvPr/>
        </p:nvSpPr>
        <p:spPr>
          <a:xfrm>
            <a:off x="9570755" y="2148840"/>
            <a:ext cx="1940560" cy="4587240"/>
          </a:xfrm>
          <a:prstGeom prst="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Sea  level is raising  after melting ice.</a:t>
            </a:r>
            <a:endParaRPr lang="en-US" sz="3600" b="1" dirty="0">
              <a:solidFill>
                <a:schemeClr val="tx1"/>
              </a:solidFill>
            </a:endParaRPr>
          </a:p>
        </p:txBody>
      </p:sp>
    </p:spTree>
    <p:extLst>
      <p:ext uri="{BB962C8B-B14F-4D97-AF65-F5344CB8AC3E}">
        <p14:creationId xmlns:p14="http://schemas.microsoft.com/office/powerpoint/2010/main" val="36931815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9047" y="226032"/>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595" y="720224"/>
            <a:ext cx="7093324" cy="4369488"/>
          </a:xfrm>
          <a:prstGeom prst="rect">
            <a:avLst/>
          </a:prstGeom>
        </p:spPr>
      </p:pic>
      <p:sp>
        <p:nvSpPr>
          <p:cNvPr id="15" name="Rectangle 14"/>
          <p:cNvSpPr/>
          <p:nvPr/>
        </p:nvSpPr>
        <p:spPr>
          <a:xfrm>
            <a:off x="1013012" y="720224"/>
            <a:ext cx="2447364" cy="4369488"/>
          </a:xfrm>
          <a:prstGeom prst="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chemeClr val="tx1"/>
                </a:solidFill>
              </a:rPr>
              <a:t>Three –fourths of the Earth’s surface is water, one-fourth is land.</a:t>
            </a:r>
            <a:endParaRPr lang="en-US" sz="3600" b="1" dirty="0">
              <a:solidFill>
                <a:schemeClr val="tx1"/>
              </a:solidFill>
            </a:endParaRPr>
          </a:p>
        </p:txBody>
      </p:sp>
      <p:cxnSp>
        <p:nvCxnSpPr>
          <p:cNvPr id="13" name="Straight Arrow Connector 12"/>
          <p:cNvCxnSpPr/>
          <p:nvPr/>
        </p:nvCxnSpPr>
        <p:spPr>
          <a:xfrm>
            <a:off x="2904565" y="3971365"/>
            <a:ext cx="2671482" cy="47512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1013012" y="5315744"/>
            <a:ext cx="10183907" cy="1541905"/>
          </a:xfrm>
          <a:prstGeom prst="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When ice is melting water area is becoming  larger  than previous. </a:t>
            </a:r>
            <a:endParaRPr lang="en-US" sz="4800" b="1" dirty="0">
              <a:solidFill>
                <a:schemeClr val="tx1"/>
              </a:solidFill>
            </a:endParaRPr>
          </a:p>
        </p:txBody>
      </p:sp>
    </p:spTree>
    <p:extLst>
      <p:ext uri="{BB962C8B-B14F-4D97-AF65-F5344CB8AC3E}">
        <p14:creationId xmlns:p14="http://schemas.microsoft.com/office/powerpoint/2010/main" val="17733618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9047" y="226032"/>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2351" y="2389650"/>
            <a:ext cx="2628340" cy="34374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169" y="2434423"/>
            <a:ext cx="2882995" cy="339263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231" y="2359160"/>
            <a:ext cx="2918643" cy="3493623"/>
          </a:xfrm>
          <a:prstGeom prst="rect">
            <a:avLst/>
          </a:prstGeom>
        </p:spPr>
      </p:pic>
      <p:sp>
        <p:nvSpPr>
          <p:cNvPr id="7" name="Rectangle 6"/>
          <p:cNvSpPr/>
          <p:nvPr/>
        </p:nvSpPr>
        <p:spPr>
          <a:xfrm>
            <a:off x="1846729" y="1524000"/>
            <a:ext cx="8113059" cy="703532"/>
          </a:xfrm>
          <a:prstGeom prst="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800000"/>
                </a:solidFill>
              </a:rPr>
              <a:t>Animal at risk of extinction due to melting ice</a:t>
            </a:r>
            <a:endParaRPr lang="en-US" sz="3200" b="1" dirty="0">
              <a:solidFill>
                <a:srgbClr val="800000"/>
              </a:solidFill>
            </a:endParaRPr>
          </a:p>
        </p:txBody>
      </p:sp>
      <p:sp>
        <p:nvSpPr>
          <p:cNvPr id="8" name="Rectangle 7"/>
          <p:cNvSpPr/>
          <p:nvPr/>
        </p:nvSpPr>
        <p:spPr>
          <a:xfrm>
            <a:off x="2662518" y="543786"/>
            <a:ext cx="5991960" cy="609600"/>
          </a:xfrm>
          <a:prstGeom prst="rect">
            <a:avLst/>
          </a:prstGeom>
          <a:solidFill>
            <a:srgbClr val="AC77B9"/>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rPr>
              <a:t>Result of melting ice</a:t>
            </a:r>
            <a:endParaRPr lang="en-US" sz="3200" b="1" dirty="0">
              <a:solidFill>
                <a:schemeClr val="bg1"/>
              </a:solidFill>
            </a:endParaRPr>
          </a:p>
        </p:txBody>
      </p:sp>
    </p:spTree>
    <p:extLst>
      <p:ext uri="{BB962C8B-B14F-4D97-AF65-F5344CB8AC3E}">
        <p14:creationId xmlns:p14="http://schemas.microsoft.com/office/powerpoint/2010/main" val="496495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9047" y="226032"/>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39047" y="226032"/>
            <a:ext cx="11324035" cy="6631968"/>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46994" y="788894"/>
            <a:ext cx="4554070" cy="4893647"/>
          </a:xfrm>
          <a:prstGeom prst="rect">
            <a:avLst/>
          </a:prstGeom>
          <a:noFill/>
        </p:spPr>
        <p:txBody>
          <a:bodyPr wrap="square" rtlCol="0">
            <a:spAutoFit/>
          </a:bodyPr>
          <a:lstStyle/>
          <a:p>
            <a:pPr algn="ctr"/>
            <a:r>
              <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rPr>
              <a:t>Read </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the </a:t>
            </a:r>
            <a:r>
              <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rPr>
              <a:t>text silently</a:t>
            </a:r>
          </a:p>
          <a:p>
            <a:pPr algn="ctr"/>
            <a:endPar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rPr>
              <a:t>What happens as a results of global warming? The ice on the earth surface is melting fast due to extreme heat. Oceans and seas are warming  too. All the ice that melts will fill up the oceans and seas and they will overflow on land. Thus a huge area of land will go under water. Some of the best land for growing food is also the most low – lying. </a:t>
            </a:r>
            <a:endParaRPr lang="en-US" sz="2400" b="1" dirty="0">
              <a:solidFill>
                <a:schemeClr val="tx1">
                  <a:lumMod val="95000"/>
                  <a:lumOff val="5000"/>
                </a:schemeClr>
              </a:solidFill>
            </a:endParaRPr>
          </a:p>
        </p:txBody>
      </p:sp>
      <p:sp>
        <p:nvSpPr>
          <p:cNvPr id="6" name="TextBox 5"/>
          <p:cNvSpPr txBox="1"/>
          <p:nvPr/>
        </p:nvSpPr>
        <p:spPr>
          <a:xfrm>
            <a:off x="6288741" y="725860"/>
            <a:ext cx="4554070" cy="5632311"/>
          </a:xfrm>
          <a:prstGeom prst="rect">
            <a:avLst/>
          </a:prstGeom>
          <a:noFill/>
        </p:spPr>
        <p:txBody>
          <a:bodyPr wrap="square" rtlCol="0">
            <a:spAutoFit/>
          </a:bodyPr>
          <a:lstStyle/>
          <a:p>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That means it will be flooded fast. Even some big cities like London, Kolkata and Bangkok will get flooded. That means thousands of people will </a:t>
            </a:r>
            <a:r>
              <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rPr>
              <a:t>lose </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their houses and land and they will go hungry. </a:t>
            </a:r>
            <a:endPar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2400" b="1" dirty="0" smtClean="0">
                <a:solidFill>
                  <a:schemeClr val="tx1">
                    <a:lumMod val="95000"/>
                    <a:lumOff val="5000"/>
                  </a:schemeClr>
                </a:solidFill>
                <a:latin typeface="Times New Roman" panose="02020603050405020304" pitchFamily="18" charset="0"/>
                <a:cs typeface="Times New Roman" panose="02020603050405020304" pitchFamily="18" charset="0"/>
              </a:rPr>
              <a:t>Moreover, as the earth’s climate warms up, the weather gets violent. Storms and cyclones will become more powerful. More areas will get drier and turn into desert. The will be heavier rains too. So there will be more floods and river erosions.  </a:t>
            </a:r>
            <a:endParaRPr lang="en-US" sz="2400" b="1" dirty="0">
              <a:solidFill>
                <a:schemeClr val="tx1">
                  <a:lumMod val="95000"/>
                  <a:lumOff val="5000"/>
                </a:schemeClr>
              </a:solidFill>
            </a:endParaRPr>
          </a:p>
        </p:txBody>
      </p:sp>
    </p:spTree>
    <p:extLst>
      <p:ext uri="{BB962C8B-B14F-4D97-AF65-F5344CB8AC3E}">
        <p14:creationId xmlns:p14="http://schemas.microsoft.com/office/powerpoint/2010/main" val="3647758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9657" y="306714"/>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39270" y="600635"/>
            <a:ext cx="7458636" cy="600635"/>
          </a:xfrm>
          <a:prstGeom prst="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lumMod val="95000"/>
                    <a:lumOff val="5000"/>
                  </a:schemeClr>
                </a:solidFill>
              </a:rPr>
              <a:t>Let us think some key words above the text. </a:t>
            </a:r>
            <a:endParaRPr lang="en-US" sz="2800" b="1" dirty="0">
              <a:solidFill>
                <a:schemeClr val="tx1">
                  <a:lumMod val="95000"/>
                  <a:lumOff val="5000"/>
                </a:schemeClr>
              </a:solidFill>
            </a:endParaRPr>
          </a:p>
        </p:txBody>
      </p:sp>
      <p:sp>
        <p:nvSpPr>
          <p:cNvPr id="5" name="Rectangle 4"/>
          <p:cNvSpPr/>
          <p:nvPr/>
        </p:nvSpPr>
        <p:spPr>
          <a:xfrm>
            <a:off x="8444753" y="636494"/>
            <a:ext cx="3245223" cy="681318"/>
          </a:xfrm>
          <a:prstGeom prst="rect">
            <a:avLst/>
          </a:prstGeom>
          <a:solidFill>
            <a:srgbClr val="AC77B9"/>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Individual work</a:t>
            </a:r>
            <a:endParaRPr lang="en-US" sz="2800" b="1" dirty="0">
              <a:solidFill>
                <a:schemeClr val="bg1"/>
              </a:solidFill>
            </a:endParaRPr>
          </a:p>
        </p:txBody>
      </p:sp>
      <p:sp>
        <p:nvSpPr>
          <p:cNvPr id="6" name="Right Arrow 5"/>
          <p:cNvSpPr/>
          <p:nvPr/>
        </p:nvSpPr>
        <p:spPr>
          <a:xfrm>
            <a:off x="439270" y="1604682"/>
            <a:ext cx="2115671" cy="995082"/>
          </a:xfrm>
          <a:prstGeom prst="rightArrow">
            <a:avLst/>
          </a:prstGeom>
          <a:solidFill>
            <a:srgbClr val="AC77B9"/>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Emission</a:t>
            </a:r>
            <a:endParaRPr lang="en-US" sz="28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760" y="1317812"/>
            <a:ext cx="3168895" cy="2110534"/>
          </a:xfrm>
          <a:prstGeom prst="rect">
            <a:avLst/>
          </a:prstGeom>
        </p:spPr>
      </p:pic>
      <p:sp>
        <p:nvSpPr>
          <p:cNvPr id="8" name="Rectangle 7"/>
          <p:cNvSpPr/>
          <p:nvPr/>
        </p:nvSpPr>
        <p:spPr>
          <a:xfrm>
            <a:off x="5851474" y="1507984"/>
            <a:ext cx="5838502" cy="806824"/>
          </a:xfrm>
          <a:prstGeom prst="rect">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95000"/>
                    <a:lumOff val="5000"/>
                  </a:schemeClr>
                </a:solidFill>
              </a:rPr>
              <a:t>The production or  sending out light, </a:t>
            </a:r>
          </a:p>
          <a:p>
            <a:pPr algn="ctr"/>
            <a:r>
              <a:rPr lang="en-US" sz="2400" b="1" dirty="0" smtClean="0">
                <a:solidFill>
                  <a:schemeClr val="tx1">
                    <a:lumMod val="95000"/>
                    <a:lumOff val="5000"/>
                  </a:schemeClr>
                </a:solidFill>
              </a:rPr>
              <a:t>heat gas </a:t>
            </a:r>
            <a:r>
              <a:rPr lang="en-US" sz="2400" b="1" dirty="0" err="1" smtClean="0">
                <a:solidFill>
                  <a:schemeClr val="tx1">
                    <a:lumMod val="95000"/>
                    <a:lumOff val="5000"/>
                  </a:schemeClr>
                </a:solidFill>
              </a:rPr>
              <a:t>etc</a:t>
            </a:r>
            <a:endParaRPr lang="en-US" sz="2400" b="1" dirty="0">
              <a:solidFill>
                <a:schemeClr val="tx1">
                  <a:lumMod val="95000"/>
                  <a:lumOff val="5000"/>
                </a:schemeClr>
              </a:solidFill>
            </a:endParaRPr>
          </a:p>
        </p:txBody>
      </p:sp>
      <p:sp>
        <p:nvSpPr>
          <p:cNvPr id="9" name="Rectangle 8"/>
          <p:cNvSpPr/>
          <p:nvPr/>
        </p:nvSpPr>
        <p:spPr>
          <a:xfrm>
            <a:off x="5851474" y="2599764"/>
            <a:ext cx="5838502" cy="806824"/>
          </a:xfrm>
          <a:prstGeom prst="rect">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95000"/>
                    <a:lumOff val="5000"/>
                  </a:schemeClr>
                </a:solidFill>
              </a:rPr>
              <a:t>We should try to stop industrial emissions. </a:t>
            </a:r>
            <a:endParaRPr lang="en-US" sz="2400" b="1" dirty="0">
              <a:solidFill>
                <a:schemeClr val="tx1">
                  <a:lumMod val="95000"/>
                  <a:lumOff val="5000"/>
                </a:schemeClr>
              </a:solidFill>
            </a:endParaRPr>
          </a:p>
        </p:txBody>
      </p:sp>
      <p:sp>
        <p:nvSpPr>
          <p:cNvPr id="10" name="Right Arrow 9"/>
          <p:cNvSpPr/>
          <p:nvPr/>
        </p:nvSpPr>
        <p:spPr>
          <a:xfrm>
            <a:off x="374464" y="4403585"/>
            <a:ext cx="2115671" cy="995082"/>
          </a:xfrm>
          <a:prstGeom prst="rightArrow">
            <a:avLst/>
          </a:prstGeom>
          <a:solidFill>
            <a:srgbClr val="AC77B9"/>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Drought </a:t>
            </a:r>
            <a:endParaRPr lang="en-US" sz="2800" b="1"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0135" y="3831758"/>
            <a:ext cx="3242520" cy="2452502"/>
          </a:xfrm>
          <a:prstGeom prst="rect">
            <a:avLst/>
          </a:prstGeom>
        </p:spPr>
      </p:pic>
      <p:sp>
        <p:nvSpPr>
          <p:cNvPr id="12" name="Rectangle 11"/>
          <p:cNvSpPr/>
          <p:nvPr/>
        </p:nvSpPr>
        <p:spPr>
          <a:xfrm>
            <a:off x="5851474" y="3926541"/>
            <a:ext cx="5838502" cy="806824"/>
          </a:xfrm>
          <a:prstGeom prst="rect">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95000"/>
                    <a:lumOff val="5000"/>
                  </a:schemeClr>
                </a:solidFill>
              </a:rPr>
              <a:t>A  long period of time when there </a:t>
            </a:r>
          </a:p>
          <a:p>
            <a:pPr algn="ctr"/>
            <a:r>
              <a:rPr lang="en-US" sz="2400" b="1" dirty="0" smtClean="0">
                <a:solidFill>
                  <a:schemeClr val="tx1">
                    <a:lumMod val="95000"/>
                    <a:lumOff val="5000"/>
                  </a:schemeClr>
                </a:solidFill>
              </a:rPr>
              <a:t>is little or no rain. </a:t>
            </a:r>
            <a:endParaRPr lang="en-US" sz="2400" b="1" dirty="0">
              <a:solidFill>
                <a:schemeClr val="tx1">
                  <a:lumMod val="95000"/>
                  <a:lumOff val="5000"/>
                </a:schemeClr>
              </a:solidFill>
            </a:endParaRPr>
          </a:p>
        </p:txBody>
      </p:sp>
      <p:sp>
        <p:nvSpPr>
          <p:cNvPr id="13" name="Rectangle 12"/>
          <p:cNvSpPr/>
          <p:nvPr/>
        </p:nvSpPr>
        <p:spPr>
          <a:xfrm>
            <a:off x="5851474" y="5253318"/>
            <a:ext cx="5838502" cy="806824"/>
          </a:xfrm>
          <a:prstGeom prst="rect">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95000"/>
                    <a:lumOff val="5000"/>
                  </a:schemeClr>
                </a:solidFill>
              </a:rPr>
              <a:t>The country’s entire grain harvest has been hit by drought. </a:t>
            </a:r>
            <a:endParaRPr lang="en-US" sz="2400" b="1" dirty="0">
              <a:solidFill>
                <a:schemeClr val="tx1">
                  <a:lumMod val="95000"/>
                  <a:lumOff val="5000"/>
                </a:schemeClr>
              </a:solidFill>
            </a:endParaRPr>
          </a:p>
        </p:txBody>
      </p:sp>
    </p:spTree>
    <p:extLst>
      <p:ext uri="{BB962C8B-B14F-4D97-AF65-F5344CB8AC3E}">
        <p14:creationId xmlns:p14="http://schemas.microsoft.com/office/powerpoint/2010/main" val="3738821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0"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48012" y="297750"/>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618" y="2397679"/>
            <a:ext cx="2371109" cy="36062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571" y="2397679"/>
            <a:ext cx="4462183" cy="362902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1598" y="2420455"/>
            <a:ext cx="3976886" cy="3606250"/>
          </a:xfrm>
          <a:prstGeom prst="rect">
            <a:avLst/>
          </a:prstGeom>
        </p:spPr>
      </p:pic>
      <p:sp>
        <p:nvSpPr>
          <p:cNvPr id="7" name="Rectangle 6"/>
          <p:cNvSpPr/>
          <p:nvPr/>
        </p:nvSpPr>
        <p:spPr>
          <a:xfrm>
            <a:off x="4616824" y="609600"/>
            <a:ext cx="1842676" cy="751298"/>
          </a:xfrm>
          <a:prstGeom prst="rect">
            <a:avLst/>
          </a:prstGeom>
          <a:solidFill>
            <a:srgbClr val="6BC56D"/>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Overflow</a:t>
            </a:r>
            <a:endParaRPr lang="en-US" sz="3200" b="1" dirty="0">
              <a:solidFill>
                <a:schemeClr val="tx1"/>
              </a:solidFill>
            </a:endParaRPr>
          </a:p>
        </p:txBody>
      </p:sp>
      <p:sp>
        <p:nvSpPr>
          <p:cNvPr id="8" name="Rectangle 7"/>
          <p:cNvSpPr/>
          <p:nvPr/>
        </p:nvSpPr>
        <p:spPr>
          <a:xfrm>
            <a:off x="2124635" y="1486596"/>
            <a:ext cx="7530354" cy="808161"/>
          </a:xfrm>
          <a:prstGeom prst="rect">
            <a:avLst/>
          </a:prstGeom>
          <a:solidFill>
            <a:srgbClr val="7880B8"/>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rPr>
              <a:t>Overflowing glass  water and river water. </a:t>
            </a:r>
            <a:endParaRPr lang="en-US" sz="3200" b="1" dirty="0">
              <a:solidFill>
                <a:schemeClr val="bg1"/>
              </a:solidFill>
            </a:endParaRPr>
          </a:p>
        </p:txBody>
      </p:sp>
      <p:sp>
        <p:nvSpPr>
          <p:cNvPr id="9" name="Rectangle 8"/>
          <p:cNvSpPr/>
          <p:nvPr/>
        </p:nvSpPr>
        <p:spPr>
          <a:xfrm>
            <a:off x="636618" y="6152403"/>
            <a:ext cx="11134041" cy="606985"/>
          </a:xfrm>
          <a:prstGeom prst="rect">
            <a:avLst/>
          </a:prstGeom>
          <a:solidFill>
            <a:srgbClr val="AC77B9"/>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The river overflowed its bank.</a:t>
            </a:r>
            <a:endParaRPr lang="en-US" sz="3200" b="1" dirty="0"/>
          </a:p>
        </p:txBody>
      </p:sp>
    </p:spTree>
    <p:extLst>
      <p:ext uri="{BB962C8B-B14F-4D97-AF65-F5344CB8AC3E}">
        <p14:creationId xmlns:p14="http://schemas.microsoft.com/office/powerpoint/2010/main" val="3783755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274" y="216461"/>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219575" y="476250"/>
            <a:ext cx="3362325" cy="781050"/>
          </a:xfrm>
          <a:prstGeom prst="rect">
            <a:avLst/>
          </a:prstGeom>
          <a:solidFill>
            <a:srgbClr val="AC77B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GROUP WORK</a:t>
            </a:r>
            <a:endParaRPr lang="en-US" sz="3200" b="1" dirty="0"/>
          </a:p>
        </p:txBody>
      </p:sp>
      <p:sp>
        <p:nvSpPr>
          <p:cNvPr id="5" name="Pentagon 4"/>
          <p:cNvSpPr/>
          <p:nvPr/>
        </p:nvSpPr>
        <p:spPr>
          <a:xfrm>
            <a:off x="1152522" y="1473300"/>
            <a:ext cx="2124075" cy="762000"/>
          </a:xfrm>
          <a:prstGeom prst="homePlate">
            <a:avLst/>
          </a:prstGeom>
          <a:solidFill>
            <a:srgbClr val="72BE7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Group -A</a:t>
            </a:r>
            <a:endParaRPr lang="en-US" sz="2800" b="1" dirty="0">
              <a:solidFill>
                <a:schemeClr val="tx1"/>
              </a:solidFill>
            </a:endParaRPr>
          </a:p>
        </p:txBody>
      </p:sp>
      <p:sp>
        <p:nvSpPr>
          <p:cNvPr id="14" name="Pentagon 13"/>
          <p:cNvSpPr/>
          <p:nvPr/>
        </p:nvSpPr>
        <p:spPr>
          <a:xfrm>
            <a:off x="1152522" y="5862450"/>
            <a:ext cx="2124075" cy="762000"/>
          </a:xfrm>
          <a:prstGeom prst="homePlate">
            <a:avLst/>
          </a:prstGeom>
          <a:solidFill>
            <a:srgbClr val="72BE7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Group -E</a:t>
            </a:r>
            <a:endParaRPr lang="en-US" sz="2800" b="1" dirty="0">
              <a:solidFill>
                <a:schemeClr val="tx1"/>
              </a:solidFill>
            </a:endParaRPr>
          </a:p>
        </p:txBody>
      </p:sp>
      <p:sp>
        <p:nvSpPr>
          <p:cNvPr id="15" name="Pentagon 14"/>
          <p:cNvSpPr/>
          <p:nvPr/>
        </p:nvSpPr>
        <p:spPr>
          <a:xfrm>
            <a:off x="1152522" y="4774265"/>
            <a:ext cx="2124075" cy="762000"/>
          </a:xfrm>
          <a:prstGeom prst="homePlate">
            <a:avLst/>
          </a:prstGeom>
          <a:solidFill>
            <a:srgbClr val="72BE7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Group -D</a:t>
            </a:r>
            <a:endParaRPr lang="en-US" sz="2800" b="1" dirty="0">
              <a:solidFill>
                <a:schemeClr val="tx1"/>
              </a:solidFill>
            </a:endParaRPr>
          </a:p>
        </p:txBody>
      </p:sp>
      <p:sp>
        <p:nvSpPr>
          <p:cNvPr id="17" name="Pentagon 16"/>
          <p:cNvSpPr/>
          <p:nvPr/>
        </p:nvSpPr>
        <p:spPr>
          <a:xfrm>
            <a:off x="1152522" y="3686080"/>
            <a:ext cx="2124075" cy="762000"/>
          </a:xfrm>
          <a:prstGeom prst="homePlate">
            <a:avLst/>
          </a:prstGeom>
          <a:solidFill>
            <a:srgbClr val="72BE7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Group -C</a:t>
            </a:r>
            <a:endParaRPr lang="en-US" sz="2800" b="1" dirty="0">
              <a:solidFill>
                <a:schemeClr val="tx1"/>
              </a:solidFill>
            </a:endParaRPr>
          </a:p>
        </p:txBody>
      </p:sp>
      <p:sp>
        <p:nvSpPr>
          <p:cNvPr id="18" name="Pentagon 17"/>
          <p:cNvSpPr/>
          <p:nvPr/>
        </p:nvSpPr>
        <p:spPr>
          <a:xfrm>
            <a:off x="1152522" y="2579690"/>
            <a:ext cx="2124075" cy="762000"/>
          </a:xfrm>
          <a:prstGeom prst="homePlate">
            <a:avLst/>
          </a:prstGeom>
          <a:solidFill>
            <a:srgbClr val="72BE7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Group -B</a:t>
            </a:r>
            <a:endParaRPr lang="en-US" sz="2800" b="1" dirty="0">
              <a:solidFill>
                <a:schemeClr val="tx1"/>
              </a:solidFill>
            </a:endParaRPr>
          </a:p>
        </p:txBody>
      </p:sp>
      <p:sp>
        <p:nvSpPr>
          <p:cNvPr id="6" name="Rectangle 5"/>
          <p:cNvSpPr/>
          <p:nvPr/>
        </p:nvSpPr>
        <p:spPr>
          <a:xfrm>
            <a:off x="3428997" y="1491128"/>
            <a:ext cx="7981950" cy="679350"/>
          </a:xfrm>
          <a:prstGeom prst="rect">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Why is the ice on the Earth’s surface melting fast?</a:t>
            </a:r>
            <a:endParaRPr lang="en-US" sz="2800" b="1" dirty="0">
              <a:solidFill>
                <a:schemeClr val="tx1"/>
              </a:solidFill>
            </a:endParaRPr>
          </a:p>
        </p:txBody>
      </p:sp>
      <p:sp>
        <p:nvSpPr>
          <p:cNvPr id="19" name="Rectangle 18"/>
          <p:cNvSpPr/>
          <p:nvPr/>
        </p:nvSpPr>
        <p:spPr>
          <a:xfrm>
            <a:off x="3457292" y="2677160"/>
            <a:ext cx="7981950" cy="679350"/>
          </a:xfrm>
          <a:prstGeom prst="rect">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What will the melted ice do?</a:t>
            </a:r>
            <a:endParaRPr lang="en-US" sz="2800" b="1" dirty="0">
              <a:solidFill>
                <a:schemeClr val="tx1"/>
              </a:solidFill>
            </a:endParaRPr>
          </a:p>
        </p:txBody>
      </p:sp>
      <p:sp>
        <p:nvSpPr>
          <p:cNvPr id="20" name="Rectangle 19"/>
          <p:cNvSpPr/>
          <p:nvPr/>
        </p:nvSpPr>
        <p:spPr>
          <a:xfrm>
            <a:off x="3428997" y="3635023"/>
            <a:ext cx="7981950" cy="679350"/>
          </a:xfrm>
          <a:prstGeom prst="rect">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What will happen to the crop land?</a:t>
            </a:r>
            <a:endParaRPr lang="en-US" sz="2800" b="1" dirty="0">
              <a:solidFill>
                <a:schemeClr val="tx1"/>
              </a:solidFill>
            </a:endParaRPr>
          </a:p>
        </p:txBody>
      </p:sp>
      <p:sp>
        <p:nvSpPr>
          <p:cNvPr id="21" name="Rectangle 20"/>
          <p:cNvSpPr/>
          <p:nvPr/>
        </p:nvSpPr>
        <p:spPr>
          <a:xfrm>
            <a:off x="3457292" y="4769399"/>
            <a:ext cx="8220078" cy="679350"/>
          </a:xfrm>
          <a:prstGeom prst="rect">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What will happen to </a:t>
            </a:r>
            <a:r>
              <a:rPr lang="en-US" sz="2800" b="1" dirty="0" smtClean="0">
                <a:solidFill>
                  <a:schemeClr val="tx1"/>
                </a:solidFill>
              </a:rPr>
              <a:t>the people for gradual warming ?</a:t>
            </a:r>
            <a:endParaRPr lang="en-US" sz="2800" b="1" dirty="0">
              <a:solidFill>
                <a:schemeClr val="tx1"/>
              </a:solidFill>
            </a:endParaRPr>
          </a:p>
        </p:txBody>
      </p:sp>
      <p:sp>
        <p:nvSpPr>
          <p:cNvPr id="22" name="Rectangle 21"/>
          <p:cNvSpPr/>
          <p:nvPr/>
        </p:nvSpPr>
        <p:spPr>
          <a:xfrm>
            <a:off x="3428997" y="5903775"/>
            <a:ext cx="7981950" cy="679350"/>
          </a:xfrm>
          <a:prstGeom prst="rect">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Why does the weather get more violent?</a:t>
            </a:r>
            <a:endParaRPr lang="en-US" sz="2800" b="1" dirty="0">
              <a:solidFill>
                <a:schemeClr val="tx1"/>
              </a:solidFill>
            </a:endParaRPr>
          </a:p>
        </p:txBody>
      </p:sp>
    </p:spTree>
    <p:extLst>
      <p:ext uri="{BB962C8B-B14F-4D97-AF65-F5344CB8AC3E}">
        <p14:creationId xmlns:p14="http://schemas.microsoft.com/office/powerpoint/2010/main" val="2744674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4" grpId="0" animBg="1"/>
      <p:bldP spid="15" grpId="0" animBg="1"/>
      <p:bldP spid="17" grpId="0" animBg="1"/>
      <p:bldP spid="18" grpId="0" animBg="1"/>
      <p:bldP spid="6"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274" y="216461"/>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186960"/>
            <a:ext cx="10058400"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1488141" y="502024"/>
            <a:ext cx="1909483" cy="475129"/>
          </a:xfrm>
          <a:prstGeom prst="rect">
            <a:avLst/>
          </a:prstGeom>
          <a:solidFill>
            <a:srgbClr val="AC77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Ocean</a:t>
            </a:r>
            <a:endParaRPr lang="en-US" sz="2800" dirty="0"/>
          </a:p>
        </p:txBody>
      </p:sp>
      <p:sp>
        <p:nvSpPr>
          <p:cNvPr id="10" name="Rectangle 9"/>
          <p:cNvSpPr/>
          <p:nvPr/>
        </p:nvSpPr>
        <p:spPr>
          <a:xfrm>
            <a:off x="4679577" y="485799"/>
            <a:ext cx="1909483" cy="475129"/>
          </a:xfrm>
          <a:prstGeom prst="rect">
            <a:avLst/>
          </a:prstGeom>
          <a:solidFill>
            <a:srgbClr val="AC77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Sea</a:t>
            </a:r>
            <a:endParaRPr lang="en-US" sz="2800" dirty="0"/>
          </a:p>
        </p:txBody>
      </p:sp>
      <p:sp>
        <p:nvSpPr>
          <p:cNvPr id="11" name="Oval 10"/>
          <p:cNvSpPr/>
          <p:nvPr/>
        </p:nvSpPr>
        <p:spPr>
          <a:xfrm flipV="1">
            <a:off x="5836024" y="5045124"/>
            <a:ext cx="833719" cy="43628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679577" y="3752850"/>
            <a:ext cx="1025898" cy="58102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9008" y="5469959"/>
            <a:ext cx="7996417" cy="1420239"/>
          </a:xfrm>
          <a:prstGeom prst="rect">
            <a:avLst/>
          </a:prstGeom>
          <a:solidFill>
            <a:srgbClr val="AC77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smtClean="0"/>
          </a:p>
          <a:p>
            <a:r>
              <a:rPr lang="en-US" sz="2800" b="1" dirty="0" smtClean="0"/>
              <a:t>Seas </a:t>
            </a:r>
            <a:r>
              <a:rPr lang="en-US" sz="2800" b="1" dirty="0"/>
              <a:t>are found on the margins of the ocean and are partially enclosed by land. Here, you can see that the Bering Sea is part of the Pacific Ocean.</a:t>
            </a:r>
          </a:p>
          <a:p>
            <a:r>
              <a:rPr lang="en-US" dirty="0"/>
              <a:t/>
            </a:r>
            <a:br>
              <a:rPr lang="en-US" dirty="0"/>
            </a:br>
            <a:endParaRPr lang="en-US" dirty="0"/>
          </a:p>
        </p:txBody>
      </p:sp>
      <p:sp>
        <p:nvSpPr>
          <p:cNvPr id="16" name="Rectangle 15"/>
          <p:cNvSpPr/>
          <p:nvPr/>
        </p:nvSpPr>
        <p:spPr>
          <a:xfrm>
            <a:off x="9334500" y="5587766"/>
            <a:ext cx="2543175" cy="1174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NB for teacher: trigger - ocean &amp; sea</a:t>
            </a:r>
          </a:p>
        </p:txBody>
      </p:sp>
    </p:spTree>
    <p:extLst>
      <p:ext uri="{BB962C8B-B14F-4D97-AF65-F5344CB8AC3E}">
        <p14:creationId xmlns:p14="http://schemas.microsoft.com/office/powerpoint/2010/main" val="990923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repeatCount="400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subTnLst>
                                    <p:set>
                                      <p:cBhvr override="childStyle">
                                        <p:cTn dur="1" fill="hold" display="0" masterRel="sameClick" afterEffect="1">
                                          <p:stCondLst>
                                            <p:cond evt="end" delay="0">
                                              <p:tn val="18"/>
                                            </p:cond>
                                          </p:stCondLst>
                                        </p:cTn>
                                        <p:tgtEl>
                                          <p:spTgt spid="11"/>
                                        </p:tgtEl>
                                        <p:attrNameLst>
                                          <p:attrName>style.visibility</p:attrName>
                                        </p:attrNameLst>
                                      </p:cBhvr>
                                      <p:to>
                                        <p:strVal val="hidden"/>
                                      </p:to>
                                    </p:set>
                                  </p:sub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repeatCount="300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subTnLst>
                                    <p:set>
                                      <p:cBhvr override="childStyle">
                                        <p:cTn dur="1" fill="hold" display="0" masterRel="sameClick" afterEffect="1">
                                          <p:stCondLst>
                                            <p:cond evt="end" delay="0">
                                              <p:tn val="26"/>
                                            </p:cond>
                                          </p:stCondLst>
                                        </p:cTn>
                                        <p:tgtEl>
                                          <p:spTgt spid="12"/>
                                        </p:tgtEl>
                                        <p:attrNameLst>
                                          <p:attrName>style.visibility</p:attrName>
                                        </p:attrNameLst>
                                      </p:cBhvr>
                                      <p:to>
                                        <p:strVal val="hidden"/>
                                      </p:to>
                                    </p:set>
                                  </p:subTnLst>
                                </p:cTn>
                              </p:par>
                            </p:childTnLst>
                          </p:cTn>
                        </p:par>
                      </p:childTnLst>
                    </p:cTn>
                  </p:par>
                </p:childTnLst>
              </p:cTn>
              <p:nextCondLst>
                <p:cond evt="onClick" delay="0">
                  <p:tgtEl>
                    <p:spTgt spid="10"/>
                  </p:tgtEl>
                </p:cond>
              </p:nextCondLst>
            </p:seq>
          </p:childTnLst>
        </p:cTn>
      </p:par>
    </p:tnLst>
    <p:bldLst>
      <p:bldP spid="11" grpId="0" animBg="1"/>
      <p:bldP spid="12" grpId="0" animBg="1"/>
      <p:bldP spid="13"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9657" y="216461"/>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0379" y="1926570"/>
            <a:ext cx="1725706" cy="995082"/>
          </a:xfrm>
          <a:prstGeom prst="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Melt</a:t>
            </a:r>
            <a:endParaRPr lang="en-US" sz="3200" b="1" dirty="0">
              <a:solidFill>
                <a:schemeClr val="tx1"/>
              </a:solidFill>
            </a:endParaRPr>
          </a:p>
        </p:txBody>
      </p:sp>
      <p:sp>
        <p:nvSpPr>
          <p:cNvPr id="9" name="Right Arrow 8"/>
          <p:cNvSpPr/>
          <p:nvPr/>
        </p:nvSpPr>
        <p:spPr>
          <a:xfrm>
            <a:off x="2619375" y="1038501"/>
            <a:ext cx="5124450" cy="1385610"/>
          </a:xfrm>
          <a:prstGeom prst="rightArrow">
            <a:avLst/>
          </a:prstGeom>
          <a:solidFill>
            <a:srgbClr val="7030A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Make or become liquefied by heat.</a:t>
            </a:r>
            <a:endParaRPr lang="en-US" sz="2400" b="1"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825" y="668271"/>
            <a:ext cx="3121152" cy="3121152"/>
          </a:xfrm>
          <a:prstGeom prst="rect">
            <a:avLst/>
          </a:prstGeom>
        </p:spPr>
      </p:pic>
      <p:sp>
        <p:nvSpPr>
          <p:cNvPr id="12" name="Rectangle 11"/>
          <p:cNvSpPr/>
          <p:nvPr/>
        </p:nvSpPr>
        <p:spPr>
          <a:xfrm>
            <a:off x="619124" y="4915338"/>
            <a:ext cx="1952626" cy="995082"/>
          </a:xfrm>
          <a:prstGeom prst="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Erosion</a:t>
            </a:r>
            <a:endParaRPr lang="en-US" sz="3200" b="1" dirty="0">
              <a:solidFill>
                <a:schemeClr val="tx1"/>
              </a:solidFill>
            </a:endParaRPr>
          </a:p>
        </p:txBody>
      </p:sp>
      <p:sp>
        <p:nvSpPr>
          <p:cNvPr id="13" name="Right Arrow 12"/>
          <p:cNvSpPr/>
          <p:nvPr/>
        </p:nvSpPr>
        <p:spPr>
          <a:xfrm>
            <a:off x="2659649" y="4025284"/>
            <a:ext cx="5029200" cy="1365311"/>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The </a:t>
            </a:r>
            <a:r>
              <a:rPr lang="en-US" sz="2400" b="1" dirty="0"/>
              <a:t>process of </a:t>
            </a:r>
            <a:r>
              <a:rPr lang="en-US" sz="2400" b="1" dirty="0" smtClean="0"/>
              <a:t>eroding by </a:t>
            </a:r>
            <a:r>
              <a:rPr lang="en-US" sz="2400" b="1" dirty="0"/>
              <a:t>wind, water, or other natural agents.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6474" y="4149774"/>
            <a:ext cx="3995163" cy="2455402"/>
          </a:xfrm>
          <a:prstGeom prst="rect">
            <a:avLst/>
          </a:prstGeom>
        </p:spPr>
      </p:pic>
      <p:sp>
        <p:nvSpPr>
          <p:cNvPr id="6" name="Rectangle 5"/>
          <p:cNvSpPr/>
          <p:nvPr/>
        </p:nvSpPr>
        <p:spPr>
          <a:xfrm>
            <a:off x="2733254" y="2507470"/>
            <a:ext cx="4803401" cy="738681"/>
          </a:xfrm>
          <a:prstGeom prst="rect">
            <a:avLst/>
          </a:prstGeom>
          <a:solidFill>
            <a:srgbClr val="AC77B9"/>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Ice-cream is melting  due to heat.</a:t>
            </a:r>
          </a:p>
        </p:txBody>
      </p:sp>
      <p:sp>
        <p:nvSpPr>
          <p:cNvPr id="15" name="Rectangle 14"/>
          <p:cNvSpPr/>
          <p:nvPr/>
        </p:nvSpPr>
        <p:spPr>
          <a:xfrm>
            <a:off x="2715571" y="5447714"/>
            <a:ext cx="4803401" cy="738681"/>
          </a:xfrm>
          <a:prstGeom prst="rect">
            <a:avLst/>
          </a:prstGeom>
          <a:solidFill>
            <a:srgbClr val="AC77B9"/>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n-IN" sz="2400" b="1" dirty="0" smtClean="0"/>
          </a:p>
          <a:p>
            <a:pPr algn="ctr"/>
            <a:r>
              <a:rPr lang="en-US" sz="2400" b="1" dirty="0" smtClean="0"/>
              <a:t>River </a:t>
            </a:r>
            <a:r>
              <a:rPr lang="en-US" sz="2400" b="1" dirty="0"/>
              <a:t>erosion is common scenario in our country.</a:t>
            </a:r>
          </a:p>
          <a:p>
            <a:pPr algn="ctr"/>
            <a:endParaRPr lang="en-US" sz="2400" b="1" dirty="0"/>
          </a:p>
        </p:txBody>
      </p:sp>
    </p:spTree>
    <p:extLst>
      <p:ext uri="{BB962C8B-B14F-4D97-AF65-F5344CB8AC3E}">
        <p14:creationId xmlns:p14="http://schemas.microsoft.com/office/powerpoint/2010/main" val="3558301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P spid="6"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9047" y="226032"/>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72385" y="369296"/>
            <a:ext cx="8875059" cy="995082"/>
          </a:xfrm>
          <a:prstGeom prst="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Look at the some grammar point of today’s text.</a:t>
            </a:r>
            <a:endParaRPr lang="en-US" sz="3200" b="1" dirty="0">
              <a:solidFill>
                <a:schemeClr val="tx1"/>
              </a:solidFill>
            </a:endParaRPr>
          </a:p>
        </p:txBody>
      </p:sp>
      <p:sp>
        <p:nvSpPr>
          <p:cNvPr id="8" name="Round Same Side Corner Rectangle 7"/>
          <p:cNvSpPr/>
          <p:nvPr/>
        </p:nvSpPr>
        <p:spPr>
          <a:xfrm>
            <a:off x="1002161" y="1452283"/>
            <a:ext cx="10488705" cy="2599764"/>
          </a:xfrm>
          <a:prstGeom prst="round2SameRect">
            <a:avLst/>
          </a:prstGeom>
          <a:solidFill>
            <a:srgbClr val="AC77B9"/>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lphaLcParenR"/>
            </a:pPr>
            <a:endParaRPr lang="en-US" sz="3200" b="1" dirty="0" smtClean="0">
              <a:solidFill>
                <a:schemeClr val="bg1"/>
              </a:solidFill>
              <a:latin typeface="Times New Roman" panose="02020603050405020304" pitchFamily="18" charset="0"/>
              <a:cs typeface="Times New Roman" panose="02020603050405020304" pitchFamily="18" charset="0"/>
            </a:endParaRPr>
          </a:p>
          <a:p>
            <a:endParaRPr lang="en-US" sz="3200" b="1" dirty="0" smtClean="0">
              <a:solidFill>
                <a:schemeClr val="bg1"/>
              </a:solidFill>
              <a:latin typeface="Times New Roman" panose="02020603050405020304" pitchFamily="18" charset="0"/>
              <a:cs typeface="Times New Roman" panose="02020603050405020304" pitchFamily="18" charset="0"/>
            </a:endParaRPr>
          </a:p>
          <a:p>
            <a:endParaRPr lang="en-US" sz="3200" b="1" dirty="0" smtClean="0">
              <a:solidFill>
                <a:schemeClr val="bg1"/>
              </a:solidFill>
              <a:latin typeface="Times New Roman" panose="02020603050405020304" pitchFamily="18" charset="0"/>
              <a:cs typeface="Times New Roman" panose="02020603050405020304" pitchFamily="18" charset="0"/>
            </a:endParaRPr>
          </a:p>
          <a:p>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Look at the underlined words. </a:t>
            </a:r>
          </a:p>
          <a:p>
            <a:pPr marL="342900" indent="-342900">
              <a:buAutoNum type="alphaLcParenR"/>
            </a:pPr>
            <a:r>
              <a:rPr lang="en-US" sz="3200" b="1" dirty="0" smtClean="0">
                <a:solidFill>
                  <a:schemeClr val="bg1"/>
                </a:solidFill>
                <a:latin typeface="Times New Roman" panose="02020603050405020304" pitchFamily="18" charset="0"/>
                <a:cs typeface="Times New Roman" panose="02020603050405020304" pitchFamily="18" charset="0"/>
              </a:rPr>
              <a:t>Storms </a:t>
            </a:r>
            <a:r>
              <a:rPr lang="en-US" sz="3200" b="1" dirty="0">
                <a:solidFill>
                  <a:schemeClr val="bg1"/>
                </a:solidFill>
                <a:latin typeface="Times New Roman" panose="02020603050405020304" pitchFamily="18" charset="0"/>
                <a:cs typeface="Times New Roman" panose="02020603050405020304" pitchFamily="18" charset="0"/>
              </a:rPr>
              <a:t>and cyclones will become </a:t>
            </a:r>
            <a:r>
              <a:rPr lang="en-US" sz="3200" b="1" u="sng" dirty="0">
                <a:solidFill>
                  <a:schemeClr val="bg1"/>
                </a:solidFill>
                <a:latin typeface="Times New Roman" panose="02020603050405020304" pitchFamily="18" charset="0"/>
                <a:cs typeface="Times New Roman" panose="02020603050405020304" pitchFamily="18" charset="0"/>
              </a:rPr>
              <a:t>more </a:t>
            </a:r>
            <a:r>
              <a:rPr lang="en-US" sz="3200" b="1" u="sng" dirty="0" smtClean="0">
                <a:solidFill>
                  <a:schemeClr val="bg1"/>
                </a:solidFill>
                <a:latin typeface="Times New Roman" panose="02020603050405020304" pitchFamily="18" charset="0"/>
                <a:cs typeface="Times New Roman" panose="02020603050405020304" pitchFamily="18" charset="0"/>
              </a:rPr>
              <a:t>powerful. </a:t>
            </a:r>
          </a:p>
          <a:p>
            <a:pPr marL="342900" indent="-342900">
              <a:buAutoNum type="alphaLcParenR"/>
            </a:pPr>
            <a:r>
              <a:rPr lang="en-US" sz="3200" b="1" dirty="0">
                <a:solidFill>
                  <a:schemeClr val="bg1"/>
                </a:solidFill>
                <a:latin typeface="Times New Roman" panose="02020603050405020304" pitchFamily="18" charset="0"/>
                <a:cs typeface="Times New Roman" panose="02020603050405020304" pitchFamily="18" charset="0"/>
              </a:rPr>
              <a:t>More areas will get </a:t>
            </a:r>
            <a:r>
              <a:rPr lang="en-US" sz="3200" b="1" u="sng" dirty="0">
                <a:solidFill>
                  <a:schemeClr val="bg1"/>
                </a:solidFill>
                <a:latin typeface="Times New Roman" panose="02020603050405020304" pitchFamily="18" charset="0"/>
                <a:cs typeface="Times New Roman" panose="02020603050405020304" pitchFamily="18" charset="0"/>
              </a:rPr>
              <a:t>drier</a:t>
            </a:r>
            <a:r>
              <a:rPr lang="en-US" sz="3200" b="1" dirty="0">
                <a:solidFill>
                  <a:schemeClr val="bg1"/>
                </a:solidFill>
                <a:latin typeface="Times New Roman" panose="02020603050405020304" pitchFamily="18" charset="0"/>
                <a:cs typeface="Times New Roman" panose="02020603050405020304" pitchFamily="18" charset="0"/>
              </a:rPr>
              <a:t> and turn into desert</a:t>
            </a:r>
            <a:r>
              <a:rPr lang="en-US" sz="3200" b="1" dirty="0" smtClean="0">
                <a:solidFill>
                  <a:schemeClr val="bg1"/>
                </a:solidFill>
                <a:latin typeface="Times New Roman" panose="02020603050405020304" pitchFamily="18" charset="0"/>
                <a:cs typeface="Times New Roman" panose="02020603050405020304" pitchFamily="18" charset="0"/>
              </a:rPr>
              <a:t>..</a:t>
            </a:r>
          </a:p>
          <a:p>
            <a:pPr marL="342900" indent="-342900">
              <a:buAutoNum type="alphaLcParenR"/>
            </a:pPr>
            <a:r>
              <a:rPr lang="en-US" sz="3200" b="1" dirty="0">
                <a:solidFill>
                  <a:schemeClr val="bg1"/>
                </a:solidFill>
                <a:latin typeface="Times New Roman" panose="02020603050405020304" pitchFamily="18" charset="0"/>
                <a:cs typeface="Times New Roman" panose="02020603050405020304" pitchFamily="18" charset="0"/>
              </a:rPr>
              <a:t>The will be </a:t>
            </a:r>
            <a:r>
              <a:rPr lang="en-US" sz="3200" b="1" u="sng" dirty="0">
                <a:solidFill>
                  <a:schemeClr val="bg1"/>
                </a:solidFill>
                <a:latin typeface="Times New Roman" panose="02020603050405020304" pitchFamily="18" charset="0"/>
                <a:cs typeface="Times New Roman" panose="02020603050405020304" pitchFamily="18" charset="0"/>
              </a:rPr>
              <a:t>heavier</a:t>
            </a:r>
            <a:r>
              <a:rPr lang="en-US" sz="3200" b="1" dirty="0">
                <a:solidFill>
                  <a:schemeClr val="bg1"/>
                </a:solidFill>
                <a:latin typeface="Times New Roman" panose="02020603050405020304" pitchFamily="18" charset="0"/>
                <a:cs typeface="Times New Roman" panose="02020603050405020304" pitchFamily="18" charset="0"/>
              </a:rPr>
              <a:t> rains </a:t>
            </a:r>
            <a:r>
              <a:rPr lang="en-US" sz="3200" b="1" dirty="0" smtClean="0">
                <a:solidFill>
                  <a:schemeClr val="bg1"/>
                </a:solidFill>
                <a:latin typeface="Times New Roman" panose="02020603050405020304" pitchFamily="18" charset="0"/>
                <a:cs typeface="Times New Roman" panose="02020603050405020304" pitchFamily="18" charset="0"/>
              </a:rPr>
              <a:t>too</a:t>
            </a:r>
          </a:p>
          <a:p>
            <a:pPr marL="342900" indent="-342900">
              <a:buAutoNum type="alphaLcParenR"/>
            </a:pPr>
            <a:r>
              <a:rPr lang="en-US" sz="3200" b="1" dirty="0">
                <a:solidFill>
                  <a:schemeClr val="bg1"/>
                </a:solidFill>
                <a:latin typeface="Times New Roman" panose="02020603050405020304" pitchFamily="18" charset="0"/>
                <a:cs typeface="Times New Roman" panose="02020603050405020304" pitchFamily="18" charset="0"/>
              </a:rPr>
              <a:t>So there will be </a:t>
            </a:r>
            <a:r>
              <a:rPr lang="en-US" sz="3200" b="1" u="sng" dirty="0">
                <a:solidFill>
                  <a:schemeClr val="bg1"/>
                </a:solidFill>
                <a:latin typeface="Times New Roman" panose="02020603050405020304" pitchFamily="18" charset="0"/>
                <a:cs typeface="Times New Roman" panose="02020603050405020304" pitchFamily="18" charset="0"/>
              </a:rPr>
              <a:t>more flood</a:t>
            </a:r>
            <a:r>
              <a:rPr lang="en-US" sz="3200" b="1" dirty="0">
                <a:solidFill>
                  <a:schemeClr val="bg1"/>
                </a:solidFill>
                <a:latin typeface="Times New Roman" panose="02020603050405020304" pitchFamily="18" charset="0"/>
                <a:cs typeface="Times New Roman" panose="02020603050405020304" pitchFamily="18" charset="0"/>
              </a:rPr>
              <a:t>s and river </a:t>
            </a:r>
            <a:r>
              <a:rPr lang="en-US" sz="3200" b="1" dirty="0" smtClean="0">
                <a:solidFill>
                  <a:schemeClr val="bg1"/>
                </a:solidFill>
                <a:latin typeface="Times New Roman" panose="02020603050405020304" pitchFamily="18" charset="0"/>
                <a:cs typeface="Times New Roman" panose="02020603050405020304" pitchFamily="18" charset="0"/>
              </a:rPr>
              <a:t>erosions.</a:t>
            </a:r>
          </a:p>
          <a:p>
            <a:pPr marL="342900" indent="-342900">
              <a:buAutoNum type="alphaLcParenR"/>
            </a:pPr>
            <a:endParaRPr lang="en-US" sz="3200" b="1" dirty="0">
              <a:solidFill>
                <a:schemeClr val="bg1"/>
              </a:solidFill>
              <a:latin typeface="Times New Roman" panose="02020603050405020304" pitchFamily="18" charset="0"/>
              <a:cs typeface="Times New Roman" panose="02020603050405020304" pitchFamily="18" charset="0"/>
            </a:endParaRPr>
          </a:p>
          <a:p>
            <a:pPr marL="342900" indent="-342900">
              <a:buAutoNum type="alphaLcParenR"/>
            </a:pPr>
            <a:endParaRPr lang="en-US" sz="3200" b="1" dirty="0" smtClean="0">
              <a:solidFill>
                <a:schemeClr val="bg1"/>
              </a:solidFill>
              <a:latin typeface="Times New Roman" panose="02020603050405020304" pitchFamily="18" charset="0"/>
              <a:cs typeface="Times New Roman" panose="02020603050405020304" pitchFamily="18" charset="0"/>
            </a:endParaRPr>
          </a:p>
          <a:p>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0" name="Round Same Side Corner Rectangle 9"/>
          <p:cNvSpPr/>
          <p:nvPr/>
        </p:nvSpPr>
        <p:spPr>
          <a:xfrm flipV="1">
            <a:off x="1002160" y="4263323"/>
            <a:ext cx="10488705" cy="2517168"/>
          </a:xfrm>
          <a:prstGeom prst="round2SameRect">
            <a:avLst/>
          </a:prstGeom>
          <a:solidFill>
            <a:srgbClr val="AC77B9"/>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68823" y="4936497"/>
            <a:ext cx="1093695" cy="1661993"/>
          </a:xfrm>
          <a:prstGeom prst="rect">
            <a:avLst/>
          </a:prstGeom>
          <a:noFill/>
        </p:spPr>
        <p:txBody>
          <a:bodyPr wrap="square" rtlCol="0">
            <a:spAutoFit/>
          </a:bodyPr>
          <a:lstStyle/>
          <a:p>
            <a:r>
              <a:rPr lang="en-US" sz="2800" b="1" dirty="0" smtClean="0">
                <a:solidFill>
                  <a:schemeClr val="bg1"/>
                </a:solidFill>
              </a:rPr>
              <a:t>Deep</a:t>
            </a:r>
          </a:p>
          <a:p>
            <a:r>
              <a:rPr lang="en-US" sz="2800" b="1" dirty="0" smtClean="0">
                <a:solidFill>
                  <a:schemeClr val="bg1"/>
                </a:solidFill>
              </a:rPr>
              <a:t>Cold</a:t>
            </a:r>
          </a:p>
          <a:p>
            <a:r>
              <a:rPr lang="en-US" sz="2800" b="1" dirty="0" smtClean="0">
                <a:solidFill>
                  <a:schemeClr val="bg1"/>
                </a:solidFill>
              </a:rPr>
              <a:t>High</a:t>
            </a:r>
          </a:p>
          <a:p>
            <a:endParaRPr lang="en-US" dirty="0"/>
          </a:p>
        </p:txBody>
      </p:sp>
      <p:sp>
        <p:nvSpPr>
          <p:cNvPr id="12" name="TextBox 11"/>
          <p:cNvSpPr txBox="1"/>
          <p:nvPr/>
        </p:nvSpPr>
        <p:spPr>
          <a:xfrm>
            <a:off x="6991564" y="4810982"/>
            <a:ext cx="1694329" cy="2369880"/>
          </a:xfrm>
          <a:prstGeom prst="rect">
            <a:avLst/>
          </a:prstGeom>
          <a:noFill/>
        </p:spPr>
        <p:txBody>
          <a:bodyPr wrap="square" rtlCol="0">
            <a:spAutoFit/>
          </a:bodyPr>
          <a:lstStyle/>
          <a:p>
            <a:r>
              <a:rPr lang="en-US" sz="2800" b="1" dirty="0" smtClean="0">
                <a:solidFill>
                  <a:schemeClr val="bg1"/>
                </a:solidFill>
              </a:rPr>
              <a:t>Careful</a:t>
            </a:r>
          </a:p>
          <a:p>
            <a:endParaRPr lang="en-US" sz="2800" b="1" dirty="0" smtClean="0">
              <a:solidFill>
                <a:schemeClr val="bg1"/>
              </a:solidFill>
            </a:endParaRPr>
          </a:p>
          <a:p>
            <a:endParaRPr lang="en-US" sz="2800" b="1" dirty="0" smtClean="0">
              <a:solidFill>
                <a:schemeClr val="bg1"/>
              </a:solidFill>
            </a:endParaRPr>
          </a:p>
          <a:p>
            <a:r>
              <a:rPr lang="en-US" sz="2800" b="1" dirty="0" smtClean="0">
                <a:solidFill>
                  <a:schemeClr val="bg1"/>
                </a:solidFill>
              </a:rPr>
              <a:t>Busy</a:t>
            </a:r>
          </a:p>
          <a:p>
            <a:endParaRPr lang="en-US" dirty="0" smtClean="0"/>
          </a:p>
          <a:p>
            <a:endParaRPr lang="en-US" dirty="0"/>
          </a:p>
        </p:txBody>
      </p:sp>
      <p:sp>
        <p:nvSpPr>
          <p:cNvPr id="13" name="TextBox 12"/>
          <p:cNvSpPr txBox="1"/>
          <p:nvPr/>
        </p:nvSpPr>
        <p:spPr>
          <a:xfrm>
            <a:off x="3270304" y="4936496"/>
            <a:ext cx="1732001" cy="1661993"/>
          </a:xfrm>
          <a:prstGeom prst="rect">
            <a:avLst/>
          </a:prstGeom>
          <a:noFill/>
        </p:spPr>
        <p:txBody>
          <a:bodyPr wrap="square" rtlCol="0">
            <a:spAutoFit/>
          </a:bodyPr>
          <a:lstStyle/>
          <a:p>
            <a:r>
              <a:rPr lang="en-US" sz="2800" b="1" dirty="0" smtClean="0">
                <a:solidFill>
                  <a:srgbClr val="FFFF00"/>
                </a:solidFill>
              </a:rPr>
              <a:t>Deeper</a:t>
            </a:r>
          </a:p>
          <a:p>
            <a:r>
              <a:rPr lang="en-US" sz="2800" b="1" dirty="0" smtClean="0">
                <a:solidFill>
                  <a:srgbClr val="FFFF00"/>
                </a:solidFill>
              </a:rPr>
              <a:t>Colder</a:t>
            </a:r>
          </a:p>
          <a:p>
            <a:r>
              <a:rPr lang="en-US" sz="2800" b="1" dirty="0" smtClean="0">
                <a:solidFill>
                  <a:srgbClr val="FFFF00"/>
                </a:solidFill>
              </a:rPr>
              <a:t>Higher</a:t>
            </a:r>
          </a:p>
          <a:p>
            <a:endParaRPr lang="en-US" dirty="0"/>
          </a:p>
        </p:txBody>
      </p:sp>
      <p:sp>
        <p:nvSpPr>
          <p:cNvPr id="14" name="TextBox 13"/>
          <p:cNvSpPr txBox="1"/>
          <p:nvPr/>
        </p:nvSpPr>
        <p:spPr>
          <a:xfrm>
            <a:off x="8819457" y="4810982"/>
            <a:ext cx="2127987" cy="2092881"/>
          </a:xfrm>
          <a:prstGeom prst="rect">
            <a:avLst/>
          </a:prstGeom>
          <a:noFill/>
        </p:spPr>
        <p:txBody>
          <a:bodyPr wrap="square" rtlCol="0">
            <a:spAutoFit/>
          </a:bodyPr>
          <a:lstStyle/>
          <a:p>
            <a:r>
              <a:rPr lang="en-US" sz="2800" b="1" dirty="0" smtClean="0">
                <a:solidFill>
                  <a:srgbClr val="FFFF00"/>
                </a:solidFill>
              </a:rPr>
              <a:t>More careful</a:t>
            </a:r>
          </a:p>
          <a:p>
            <a:r>
              <a:rPr lang="en-US" sz="2800" b="1" dirty="0" smtClean="0">
                <a:solidFill>
                  <a:srgbClr val="FFFF00"/>
                </a:solidFill>
              </a:rPr>
              <a:t>Less careful</a:t>
            </a:r>
          </a:p>
          <a:p>
            <a:endParaRPr lang="en-US" sz="2800" b="1" dirty="0" smtClean="0">
              <a:solidFill>
                <a:srgbClr val="FFFF00"/>
              </a:solidFill>
            </a:endParaRPr>
          </a:p>
          <a:p>
            <a:r>
              <a:rPr lang="en-US" sz="2800" b="1" dirty="0" smtClean="0">
                <a:solidFill>
                  <a:srgbClr val="FFFF00"/>
                </a:solidFill>
              </a:rPr>
              <a:t>Busier</a:t>
            </a:r>
          </a:p>
          <a:p>
            <a:endParaRPr lang="en-US" dirty="0">
              <a:solidFill>
                <a:srgbClr val="FFFF00"/>
              </a:solidFill>
            </a:endParaRPr>
          </a:p>
        </p:txBody>
      </p:sp>
      <p:sp>
        <p:nvSpPr>
          <p:cNvPr id="15" name="TextBox 14"/>
          <p:cNvSpPr txBox="1"/>
          <p:nvPr/>
        </p:nvSpPr>
        <p:spPr>
          <a:xfrm>
            <a:off x="1692442" y="4278078"/>
            <a:ext cx="8875059" cy="523220"/>
          </a:xfrm>
          <a:prstGeom prst="rect">
            <a:avLst/>
          </a:prstGeom>
          <a:noFill/>
        </p:spPr>
        <p:txBody>
          <a:bodyPr wrap="square" rtlCol="0">
            <a:spAutoFit/>
          </a:bodyPr>
          <a:lstStyle/>
          <a:p>
            <a:r>
              <a:rPr lang="en-US" sz="2800" b="1" dirty="0" smtClean="0">
                <a:solidFill>
                  <a:schemeClr val="accent6">
                    <a:lumMod val="50000"/>
                  </a:schemeClr>
                </a:solidFill>
              </a:rPr>
              <a:t>Tell the comparative form of the adjective </a:t>
            </a:r>
            <a:endParaRPr lang="en-US" sz="2800" b="1" dirty="0">
              <a:solidFill>
                <a:schemeClr val="accent6">
                  <a:lumMod val="50000"/>
                </a:schemeClr>
              </a:solidFill>
            </a:endParaRPr>
          </a:p>
        </p:txBody>
      </p:sp>
      <p:sp>
        <p:nvSpPr>
          <p:cNvPr id="21" name="Explosion 1 20"/>
          <p:cNvSpPr/>
          <p:nvPr/>
        </p:nvSpPr>
        <p:spPr>
          <a:xfrm rot="19800000">
            <a:off x="-478753" y="-380922"/>
            <a:ext cx="2961825" cy="2277035"/>
          </a:xfrm>
          <a:prstGeom prst="irregularSeal1">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Peer Work</a:t>
            </a:r>
            <a:endParaRPr lang="en-US" sz="2400" b="1" dirty="0"/>
          </a:p>
        </p:txBody>
      </p:sp>
    </p:spTree>
    <p:extLst>
      <p:ext uri="{BB962C8B-B14F-4D97-AF65-F5344CB8AC3E}">
        <p14:creationId xmlns:p14="http://schemas.microsoft.com/office/powerpoint/2010/main" val="3820418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circle(in)">
                                      <p:cBhvr>
                                        <p:cTn id="43" dur="20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animEffect transition="in" filter="circle(in)">
                                      <p:cBhvr>
                                        <p:cTn id="48" dur="2000"/>
                                        <p:tgtEl>
                                          <p:spTgt spid="1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animEffect transition="in" filter="circle(in)">
                                      <p:cBhvr>
                                        <p:cTn id="53" dur="2000"/>
                                        <p:tgtEl>
                                          <p:spTgt spid="13">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circle(in)">
                                      <p:cBhvr>
                                        <p:cTn id="58" dur="2000"/>
                                        <p:tgtEl>
                                          <p:spTgt spid="14">
                                            <p:txEl>
                                              <p:pRg st="0" end="0"/>
                                            </p:txEl>
                                          </p:spTgt>
                                        </p:tgtEl>
                                      </p:cBhvr>
                                    </p:animEffect>
                                  </p:childTnLst>
                                </p:cTn>
                              </p:par>
                              <p:par>
                                <p:cTn id="59" presetID="6" presetClass="entr" presetSubtype="16" fill="hold" nodeType="withEffect">
                                  <p:stCondLst>
                                    <p:cond delay="0"/>
                                  </p:stCondLst>
                                  <p:childTnLst>
                                    <p:set>
                                      <p:cBhvr>
                                        <p:cTn id="60" dur="1" fill="hold">
                                          <p:stCondLst>
                                            <p:cond delay="0"/>
                                          </p:stCondLst>
                                        </p:cTn>
                                        <p:tgtEl>
                                          <p:spTgt spid="14">
                                            <p:txEl>
                                              <p:pRg st="1" end="1"/>
                                            </p:txEl>
                                          </p:spTgt>
                                        </p:tgtEl>
                                        <p:attrNameLst>
                                          <p:attrName>style.visibility</p:attrName>
                                        </p:attrNameLst>
                                      </p:cBhvr>
                                      <p:to>
                                        <p:strVal val="visible"/>
                                      </p:to>
                                    </p:set>
                                    <p:animEffect transition="in" filter="circle(in)">
                                      <p:cBhvr>
                                        <p:cTn id="61" dur="2000"/>
                                        <p:tgtEl>
                                          <p:spTgt spid="1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14">
                                            <p:txEl>
                                              <p:pRg st="3" end="3"/>
                                            </p:txEl>
                                          </p:spTgt>
                                        </p:tgtEl>
                                        <p:attrNameLst>
                                          <p:attrName>style.visibility</p:attrName>
                                        </p:attrNameLst>
                                      </p:cBhvr>
                                      <p:to>
                                        <p:strVal val="visible"/>
                                      </p:to>
                                    </p:set>
                                    <p:animEffect transition="in" filter="circle(in)">
                                      <p:cBhvr>
                                        <p:cTn id="66" dur="20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p:bldP spid="1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3565" y="216461"/>
            <a:ext cx="11581852" cy="676573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89887" y="875981"/>
            <a:ext cx="4310696" cy="5047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en-US" sz="3600" b="1" dirty="0">
              <a:solidFill>
                <a:srgbClr val="99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4575" y="856558"/>
            <a:ext cx="1987426" cy="2301230"/>
          </a:xfrm>
          <a:prstGeom prst="ellipse">
            <a:avLst/>
          </a:prstGeom>
          <a:ln>
            <a:noFill/>
          </a:ln>
          <a:effectLst>
            <a:softEdge rad="112500"/>
          </a:effectLst>
        </p:spPr>
      </p:pic>
      <p:sp>
        <p:nvSpPr>
          <p:cNvPr id="12" name="TextBox 11"/>
          <p:cNvSpPr txBox="1"/>
          <p:nvPr/>
        </p:nvSpPr>
        <p:spPr>
          <a:xfrm>
            <a:off x="2081655" y="3073944"/>
            <a:ext cx="4166745" cy="3077766"/>
          </a:xfrm>
          <a:prstGeom prst="rect">
            <a:avLst/>
          </a:prstGeom>
          <a:noFill/>
        </p:spPr>
        <p:txBody>
          <a:bodyPr wrap="square" rtlCol="0">
            <a:spAutoFit/>
          </a:bodyPr>
          <a:lstStyle/>
          <a:p>
            <a:r>
              <a:rPr lang="en-US" sz="3200" b="1" dirty="0"/>
              <a:t>Lutfunnissa  Khanom</a:t>
            </a:r>
          </a:p>
          <a:p>
            <a:r>
              <a:rPr lang="en-US" sz="2400" i="1" dirty="0"/>
              <a:t>Assistant Teacher(English)</a:t>
            </a:r>
          </a:p>
          <a:p>
            <a:r>
              <a:rPr lang="en-US" sz="2400" i="1" dirty="0" err="1"/>
              <a:t>Jamalkhan</a:t>
            </a:r>
            <a:r>
              <a:rPr lang="en-US" sz="2400" i="1" dirty="0"/>
              <a:t> </a:t>
            </a:r>
            <a:r>
              <a:rPr lang="en-US" sz="2400" i="1" dirty="0" err="1"/>
              <a:t>Kusum</a:t>
            </a:r>
            <a:r>
              <a:rPr lang="en-US" sz="2400" i="1" dirty="0"/>
              <a:t> </a:t>
            </a:r>
            <a:r>
              <a:rPr lang="en-US" sz="2400" i="1" dirty="0" err="1"/>
              <a:t>Kumari</a:t>
            </a:r>
            <a:r>
              <a:rPr lang="en-US" sz="2400" i="1" dirty="0"/>
              <a:t> City Corporation Girls’ High School</a:t>
            </a:r>
          </a:p>
          <a:p>
            <a:r>
              <a:rPr lang="en-US" sz="2400" i="1" dirty="0"/>
              <a:t> </a:t>
            </a:r>
            <a:r>
              <a:rPr lang="en-US" sz="2400" i="1" dirty="0" err="1"/>
              <a:t>Rahmatgonj</a:t>
            </a:r>
            <a:r>
              <a:rPr lang="en-US" sz="2400" i="1" dirty="0"/>
              <a:t>, Chittagong</a:t>
            </a:r>
            <a:r>
              <a:rPr lang="en-US" sz="2400" dirty="0" smtClean="0"/>
              <a:t>.</a:t>
            </a:r>
            <a:r>
              <a:rPr lang="en-US" sz="2400" i="1" dirty="0" smtClean="0"/>
              <a:t> </a:t>
            </a:r>
            <a:endParaRPr lang="en-US" sz="2400" i="1" dirty="0"/>
          </a:p>
          <a:p>
            <a:r>
              <a:rPr lang="en-US" sz="2400" dirty="0"/>
              <a:t>Email:</a:t>
            </a:r>
            <a:r>
              <a:rPr lang="en-US" sz="2400" i="1" dirty="0"/>
              <a:t> </a:t>
            </a:r>
            <a:r>
              <a:rPr lang="en-US" sz="2400" i="1" dirty="0">
                <a:hlinkClick r:id="rId5"/>
              </a:rPr>
              <a:t>lutfunnissa@gmai.com</a:t>
            </a:r>
            <a:endParaRPr lang="en-US" sz="2400" i="1" dirty="0"/>
          </a:p>
          <a:p>
            <a:r>
              <a:rPr lang="en-US" sz="2400" i="1" dirty="0"/>
              <a:t> Mobile+8801713108801</a:t>
            </a:r>
          </a:p>
          <a:p>
            <a:endParaRPr lang="en-US" dirty="0"/>
          </a:p>
        </p:txBody>
      </p:sp>
      <p:sp>
        <p:nvSpPr>
          <p:cNvPr id="13" name="TextBox 12"/>
          <p:cNvSpPr txBox="1"/>
          <p:nvPr/>
        </p:nvSpPr>
        <p:spPr>
          <a:xfrm>
            <a:off x="6343998" y="1218796"/>
            <a:ext cx="4210823" cy="4031873"/>
          </a:xfrm>
          <a:prstGeom prst="rect">
            <a:avLst/>
          </a:prstGeom>
          <a:noFill/>
        </p:spPr>
        <p:txBody>
          <a:bodyPr wrap="square" rtlCol="0">
            <a:spAutoFit/>
          </a:bodyPr>
          <a:lstStyle/>
          <a:p>
            <a:pPr lvl="2"/>
            <a:r>
              <a:rPr lang="en-US" sz="3200" b="1" dirty="0"/>
              <a:t>English 1</a:t>
            </a:r>
            <a:r>
              <a:rPr lang="en-US" sz="3200" b="1" baseline="30000" dirty="0"/>
              <a:t>st</a:t>
            </a:r>
            <a:r>
              <a:rPr lang="en-US" sz="3200" b="1" dirty="0"/>
              <a:t> Paper</a:t>
            </a:r>
          </a:p>
          <a:p>
            <a:pPr lvl="2"/>
            <a:r>
              <a:rPr lang="en-US" sz="3200" b="1" dirty="0"/>
              <a:t>Class : </a:t>
            </a:r>
            <a:r>
              <a:rPr lang="en-US" sz="3200" b="1" dirty="0" smtClean="0"/>
              <a:t>Seven</a:t>
            </a:r>
          </a:p>
          <a:p>
            <a:pPr lvl="2"/>
            <a:r>
              <a:rPr lang="en-US" sz="3200" b="1" dirty="0" smtClean="0"/>
              <a:t>Unit</a:t>
            </a:r>
            <a:r>
              <a:rPr lang="en-US" sz="3200" b="1" dirty="0"/>
              <a:t>: </a:t>
            </a:r>
            <a:r>
              <a:rPr lang="en-US" sz="3200" b="1" dirty="0" smtClean="0"/>
              <a:t>Nine</a:t>
            </a:r>
          </a:p>
          <a:p>
            <a:pPr lvl="2"/>
            <a:r>
              <a:rPr lang="en-US" sz="3200" b="1" dirty="0" smtClean="0"/>
              <a:t>Climate Change</a:t>
            </a:r>
            <a:endParaRPr lang="en-US" sz="3200" b="1" dirty="0"/>
          </a:p>
          <a:p>
            <a:pPr lvl="2"/>
            <a:r>
              <a:rPr lang="en-US" sz="3200" b="1" dirty="0"/>
              <a:t>Lesson: </a:t>
            </a:r>
            <a:r>
              <a:rPr lang="en-US" sz="3200" b="1" dirty="0" smtClean="0"/>
              <a:t>Four</a:t>
            </a:r>
          </a:p>
          <a:p>
            <a:pPr lvl="2"/>
            <a:r>
              <a:rPr lang="en-US" sz="3200" b="1" i="1" dirty="0" smtClean="0"/>
              <a:t>What happens next</a:t>
            </a:r>
            <a:endParaRPr lang="en-US" sz="3200" b="1" i="1" dirty="0"/>
          </a:p>
          <a:p>
            <a:pPr lvl="2"/>
            <a:r>
              <a:rPr lang="en-US" sz="3200" b="1" dirty="0"/>
              <a:t>Time : 45 minutes</a:t>
            </a:r>
          </a:p>
        </p:txBody>
      </p:sp>
    </p:spTree>
    <p:extLst>
      <p:ext uri="{BB962C8B-B14F-4D97-AF65-F5344CB8AC3E}">
        <p14:creationId xmlns:p14="http://schemas.microsoft.com/office/powerpoint/2010/main" val="3711832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9047" y="226032"/>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93" y="1337644"/>
            <a:ext cx="9646023" cy="3545545"/>
          </a:xfrm>
          <a:prstGeom prst="rect">
            <a:avLst/>
          </a:prstGeom>
        </p:spPr>
      </p:pic>
      <p:sp>
        <p:nvSpPr>
          <p:cNvPr id="10" name="TextBox 9"/>
          <p:cNvSpPr txBox="1"/>
          <p:nvPr/>
        </p:nvSpPr>
        <p:spPr>
          <a:xfrm>
            <a:off x="4545106" y="3827929"/>
            <a:ext cx="1013012" cy="461665"/>
          </a:xfrm>
          <a:prstGeom prst="rect">
            <a:avLst/>
          </a:prstGeom>
          <a:noFill/>
        </p:spPr>
        <p:txBody>
          <a:bodyPr wrap="square" rtlCol="0">
            <a:spAutoFit/>
          </a:bodyPr>
          <a:lstStyle/>
          <a:p>
            <a:r>
              <a:rPr lang="en-US" sz="2400" b="1" dirty="0" smtClean="0">
                <a:solidFill>
                  <a:schemeClr val="bg1"/>
                </a:solidFill>
              </a:rPr>
              <a:t>Mina</a:t>
            </a:r>
            <a:endParaRPr lang="en-US" sz="2400" b="1" dirty="0">
              <a:solidFill>
                <a:schemeClr val="bg1"/>
              </a:solidFill>
            </a:endParaRPr>
          </a:p>
        </p:txBody>
      </p:sp>
      <p:sp>
        <p:nvSpPr>
          <p:cNvPr id="11" name="TextBox 10"/>
          <p:cNvSpPr txBox="1"/>
          <p:nvPr/>
        </p:nvSpPr>
        <p:spPr>
          <a:xfrm>
            <a:off x="1415007" y="3679221"/>
            <a:ext cx="1013012" cy="523220"/>
          </a:xfrm>
          <a:prstGeom prst="rect">
            <a:avLst/>
          </a:prstGeom>
          <a:noFill/>
        </p:spPr>
        <p:txBody>
          <a:bodyPr wrap="square" rtlCol="0">
            <a:spAutoFit/>
          </a:bodyPr>
          <a:lstStyle/>
          <a:p>
            <a:r>
              <a:rPr lang="en-US" sz="2800" b="1" dirty="0" smtClean="0">
                <a:solidFill>
                  <a:schemeClr val="bg1"/>
                </a:solidFill>
              </a:rPr>
              <a:t>Rima </a:t>
            </a:r>
            <a:endParaRPr lang="en-US" sz="2800" b="1" dirty="0">
              <a:solidFill>
                <a:schemeClr val="bg1"/>
              </a:solidFill>
            </a:endParaRPr>
          </a:p>
        </p:txBody>
      </p:sp>
      <p:sp>
        <p:nvSpPr>
          <p:cNvPr id="12" name="TextBox 11"/>
          <p:cNvSpPr txBox="1"/>
          <p:nvPr/>
        </p:nvSpPr>
        <p:spPr>
          <a:xfrm>
            <a:off x="3065256" y="3827929"/>
            <a:ext cx="1165412" cy="523220"/>
          </a:xfrm>
          <a:prstGeom prst="rect">
            <a:avLst/>
          </a:prstGeom>
          <a:noFill/>
        </p:spPr>
        <p:txBody>
          <a:bodyPr wrap="square" rtlCol="0">
            <a:spAutoFit/>
          </a:bodyPr>
          <a:lstStyle/>
          <a:p>
            <a:r>
              <a:rPr lang="en-US" sz="2800" b="1" dirty="0" err="1" smtClean="0">
                <a:solidFill>
                  <a:schemeClr val="bg1"/>
                </a:solidFill>
              </a:rPr>
              <a:t>Shima</a:t>
            </a:r>
            <a:endParaRPr lang="en-US" sz="2800" b="1" dirty="0">
              <a:solidFill>
                <a:schemeClr val="bg1"/>
              </a:solidFill>
            </a:endParaRPr>
          </a:p>
        </p:txBody>
      </p:sp>
      <p:sp>
        <p:nvSpPr>
          <p:cNvPr id="13" name="TextBox 12"/>
          <p:cNvSpPr txBox="1"/>
          <p:nvPr/>
        </p:nvSpPr>
        <p:spPr>
          <a:xfrm>
            <a:off x="6517341" y="2214282"/>
            <a:ext cx="4231342" cy="2246769"/>
          </a:xfrm>
          <a:prstGeom prst="rect">
            <a:avLst/>
          </a:prstGeom>
          <a:noFill/>
        </p:spPr>
        <p:txBody>
          <a:bodyPr wrap="square" rtlCol="0">
            <a:spAutoFit/>
          </a:bodyPr>
          <a:lstStyle/>
          <a:p>
            <a:r>
              <a:rPr lang="en-US" sz="2800" b="1" dirty="0" smtClean="0"/>
              <a:t>Mina is taller than Rima. </a:t>
            </a:r>
          </a:p>
          <a:p>
            <a:endParaRPr lang="en-US" sz="2800" b="1" dirty="0"/>
          </a:p>
          <a:p>
            <a:r>
              <a:rPr lang="en-US" sz="2800" b="1" dirty="0" smtClean="0"/>
              <a:t>Rima is taller than </a:t>
            </a:r>
            <a:r>
              <a:rPr lang="en-US" sz="2800" b="1" dirty="0" err="1" smtClean="0"/>
              <a:t>Shima</a:t>
            </a:r>
            <a:endParaRPr lang="en-US" sz="2800" b="1" dirty="0" smtClean="0"/>
          </a:p>
          <a:p>
            <a:endParaRPr lang="en-US" sz="2800" b="1" dirty="0" smtClean="0"/>
          </a:p>
          <a:p>
            <a:r>
              <a:rPr lang="en-US" sz="2800" b="1" dirty="0" smtClean="0"/>
              <a:t>Mina is taller than </a:t>
            </a:r>
            <a:r>
              <a:rPr lang="en-US" sz="2800" b="1" dirty="0" err="1" smtClean="0"/>
              <a:t>Shima</a:t>
            </a:r>
            <a:endParaRPr lang="en-US" sz="2800" b="1" dirty="0"/>
          </a:p>
        </p:txBody>
      </p:sp>
      <p:sp>
        <p:nvSpPr>
          <p:cNvPr id="14" name="Explosion 1 13"/>
          <p:cNvSpPr/>
          <p:nvPr/>
        </p:nvSpPr>
        <p:spPr>
          <a:xfrm>
            <a:off x="293544" y="-90348"/>
            <a:ext cx="3803327" cy="2277035"/>
          </a:xfrm>
          <a:prstGeom prst="irregularSeal1">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Pair Work</a:t>
            </a:r>
            <a:endParaRPr lang="en-US" sz="2400" b="1" dirty="0"/>
          </a:p>
        </p:txBody>
      </p:sp>
      <p:sp>
        <p:nvSpPr>
          <p:cNvPr id="15" name="Rectangle 14"/>
          <p:cNvSpPr/>
          <p:nvPr/>
        </p:nvSpPr>
        <p:spPr>
          <a:xfrm>
            <a:off x="6203576" y="573741"/>
            <a:ext cx="5351930" cy="763903"/>
          </a:xfrm>
          <a:prstGeom prst="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Write three sentences using the </a:t>
            </a:r>
          </a:p>
          <a:p>
            <a:pPr algn="ctr"/>
            <a:r>
              <a:rPr lang="en-US" sz="2400" b="1" dirty="0" smtClean="0"/>
              <a:t>comparative  word ‘ taller’</a:t>
            </a:r>
            <a:endParaRPr lang="en-US" sz="2400" b="1" dirty="0"/>
          </a:p>
        </p:txBody>
      </p:sp>
      <p:sp>
        <p:nvSpPr>
          <p:cNvPr id="16" name="TextBox 15"/>
          <p:cNvSpPr txBox="1"/>
          <p:nvPr/>
        </p:nvSpPr>
        <p:spPr>
          <a:xfrm>
            <a:off x="668561" y="4919008"/>
            <a:ext cx="9410885" cy="1938992"/>
          </a:xfrm>
          <a:prstGeom prst="rect">
            <a:avLst/>
          </a:prstGeom>
          <a:noFill/>
        </p:spPr>
        <p:txBody>
          <a:bodyPr wrap="square" rtlCol="0">
            <a:spAutoFit/>
          </a:bodyPr>
          <a:lstStyle/>
          <a:p>
            <a:r>
              <a:rPr lang="en-US" sz="2400" b="1" dirty="0" smtClean="0">
                <a:solidFill>
                  <a:srgbClr val="7030A0"/>
                </a:solidFill>
              </a:rPr>
              <a:t>Fill  in the blank with the right from of degree in the brackets</a:t>
            </a:r>
          </a:p>
          <a:p>
            <a:pPr marL="342900" indent="-342900">
              <a:buAutoNum type="alphaLcParenR"/>
            </a:pPr>
            <a:r>
              <a:rPr lang="en-US" sz="2400" b="1" dirty="0" err="1" smtClean="0"/>
              <a:t>Shoheb</a:t>
            </a:r>
            <a:r>
              <a:rPr lang="en-US" sz="2400" b="1" dirty="0" smtClean="0"/>
              <a:t> is                  (smart/smarter/ smartest) than </a:t>
            </a:r>
            <a:r>
              <a:rPr lang="en-US" sz="2400" b="1" dirty="0" err="1" smtClean="0"/>
              <a:t>Shakib</a:t>
            </a:r>
            <a:r>
              <a:rPr lang="en-US" sz="2400" b="1" dirty="0" smtClean="0"/>
              <a:t>.</a:t>
            </a:r>
          </a:p>
          <a:p>
            <a:pPr marL="342900" indent="-342900">
              <a:buAutoNum type="alphaLcParenR"/>
            </a:pPr>
            <a:r>
              <a:rPr lang="en-US" sz="2400" b="1" dirty="0" smtClean="0"/>
              <a:t>Travelling                             (pleasant/more pleasant/ most pleasant) than many other things. more pleasant </a:t>
            </a:r>
          </a:p>
          <a:p>
            <a:pPr marL="342900" indent="-342900">
              <a:buAutoNum type="alphaLcParenR"/>
            </a:pPr>
            <a:r>
              <a:rPr lang="en-US" sz="2400" b="1" dirty="0" smtClean="0"/>
              <a:t>A crow  is               ( ugly/uglier/ugliest) than a dove.</a:t>
            </a:r>
            <a:endParaRPr lang="en-US" sz="2400" b="1" dirty="0"/>
          </a:p>
        </p:txBody>
      </p:sp>
      <p:sp>
        <p:nvSpPr>
          <p:cNvPr id="17" name="TextBox 16"/>
          <p:cNvSpPr txBox="1"/>
          <p:nvPr/>
        </p:nvSpPr>
        <p:spPr>
          <a:xfrm>
            <a:off x="2408000" y="5244981"/>
            <a:ext cx="1266825" cy="461665"/>
          </a:xfrm>
          <a:prstGeom prst="rect">
            <a:avLst/>
          </a:prstGeom>
          <a:noFill/>
        </p:spPr>
        <p:txBody>
          <a:bodyPr wrap="square" rtlCol="0">
            <a:spAutoFit/>
          </a:bodyPr>
          <a:lstStyle/>
          <a:p>
            <a:r>
              <a:rPr lang="en-US" sz="2400" b="1" i="1" dirty="0">
                <a:solidFill>
                  <a:srgbClr val="7030A0"/>
                </a:solidFill>
              </a:rPr>
              <a:t>smarte</a:t>
            </a:r>
            <a:r>
              <a:rPr lang="en-US" sz="2400" b="1" dirty="0">
                <a:solidFill>
                  <a:srgbClr val="7030A0"/>
                </a:solidFill>
              </a:rPr>
              <a:t>r</a:t>
            </a:r>
            <a:endParaRPr lang="en-US" sz="2400" dirty="0"/>
          </a:p>
        </p:txBody>
      </p:sp>
      <p:sp>
        <p:nvSpPr>
          <p:cNvPr id="18" name="TextBox 17"/>
          <p:cNvSpPr txBox="1"/>
          <p:nvPr/>
        </p:nvSpPr>
        <p:spPr>
          <a:xfrm>
            <a:off x="2530634" y="5688726"/>
            <a:ext cx="1790700" cy="400110"/>
          </a:xfrm>
          <a:prstGeom prst="rect">
            <a:avLst/>
          </a:prstGeom>
          <a:noFill/>
        </p:spPr>
        <p:txBody>
          <a:bodyPr wrap="square" rtlCol="0">
            <a:spAutoFit/>
          </a:bodyPr>
          <a:lstStyle/>
          <a:p>
            <a:r>
              <a:rPr lang="en-US" sz="2000" b="1" i="1" dirty="0" smtClean="0">
                <a:solidFill>
                  <a:srgbClr val="7030A0"/>
                </a:solidFill>
              </a:rPr>
              <a:t>more pleasant</a:t>
            </a:r>
            <a:endParaRPr lang="en-US" sz="2000" dirty="0"/>
          </a:p>
        </p:txBody>
      </p:sp>
      <p:sp>
        <p:nvSpPr>
          <p:cNvPr id="19" name="TextBox 18"/>
          <p:cNvSpPr txBox="1"/>
          <p:nvPr/>
        </p:nvSpPr>
        <p:spPr>
          <a:xfrm>
            <a:off x="2469225" y="6317180"/>
            <a:ext cx="1358490" cy="461665"/>
          </a:xfrm>
          <a:prstGeom prst="rect">
            <a:avLst/>
          </a:prstGeom>
          <a:noFill/>
        </p:spPr>
        <p:txBody>
          <a:bodyPr wrap="square" rtlCol="0">
            <a:spAutoFit/>
          </a:bodyPr>
          <a:lstStyle/>
          <a:p>
            <a:r>
              <a:rPr lang="en-US" sz="2400" i="1" dirty="0" smtClean="0">
                <a:solidFill>
                  <a:srgbClr val="7030A0"/>
                </a:solidFill>
              </a:rPr>
              <a:t>uglier</a:t>
            </a:r>
            <a:endParaRPr lang="en-US" sz="2400" i="1" dirty="0">
              <a:solidFill>
                <a:srgbClr val="7030A0"/>
              </a:solidFill>
            </a:endParaRPr>
          </a:p>
        </p:txBody>
      </p:sp>
    </p:spTree>
    <p:extLst>
      <p:ext uri="{BB962C8B-B14F-4D97-AF65-F5344CB8AC3E}">
        <p14:creationId xmlns:p14="http://schemas.microsoft.com/office/powerpoint/2010/main" val="1022202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p:cTn id="43"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1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3">
                                            <p:txEl>
                                              <p:pRg st="2" end="2"/>
                                            </p:txEl>
                                          </p:spTgt>
                                        </p:tgtEl>
                                        <p:attrNameLst>
                                          <p:attrName>style.visibility</p:attrName>
                                        </p:attrNameLst>
                                      </p:cBhvr>
                                      <p:to>
                                        <p:strVal val="visible"/>
                                      </p:to>
                                    </p:set>
                                    <p:anim calcmode="lin" valueType="num">
                                      <p:cBhvr>
                                        <p:cTn id="50"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51"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52" dur="500"/>
                                        <p:tgtEl>
                                          <p:spTgt spid="1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3">
                                            <p:txEl>
                                              <p:pRg st="4" end="4"/>
                                            </p:txEl>
                                          </p:spTgt>
                                        </p:tgtEl>
                                        <p:attrNameLst>
                                          <p:attrName>style.visibility</p:attrName>
                                        </p:attrNameLst>
                                      </p:cBhvr>
                                      <p:to>
                                        <p:strVal val="visible"/>
                                      </p:to>
                                    </p:set>
                                    <p:anim calcmode="lin" valueType="num">
                                      <p:cBhvr>
                                        <p:cTn id="57" dur="500" fill="hold"/>
                                        <p:tgtEl>
                                          <p:spTgt spid="13">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13">
                                            <p:txEl>
                                              <p:pRg st="4" end="4"/>
                                            </p:txEl>
                                          </p:spTgt>
                                        </p:tgtEl>
                                        <p:attrNameLst>
                                          <p:attrName>ppt_h</p:attrName>
                                        </p:attrNameLst>
                                      </p:cBhvr>
                                      <p:tavLst>
                                        <p:tav tm="0">
                                          <p:val>
                                            <p:fltVal val="0"/>
                                          </p:val>
                                        </p:tav>
                                        <p:tav tm="100000">
                                          <p:val>
                                            <p:strVal val="#ppt_h"/>
                                          </p:val>
                                        </p:tav>
                                      </p:tavLst>
                                    </p:anim>
                                    <p:animEffect transition="in" filter="fade">
                                      <p:cBhvr>
                                        <p:cTn id="59" dur="500"/>
                                        <p:tgtEl>
                                          <p:spTgt spid="13">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iterate type="wd">
                                    <p:tmPct val="36000"/>
                                  </p:iterate>
                                  <p:childTnLst>
                                    <p:set>
                                      <p:cBhvr>
                                        <p:cTn id="63" dur="1" fill="hold">
                                          <p:stCondLst>
                                            <p:cond delay="0"/>
                                          </p:stCondLst>
                                        </p:cTn>
                                        <p:tgtEl>
                                          <p:spTgt spid="16">
                                            <p:txEl>
                                              <p:pRg st="0" end="0"/>
                                            </p:txEl>
                                          </p:spTgt>
                                        </p:tgtEl>
                                        <p:attrNameLst>
                                          <p:attrName>style.visibility</p:attrName>
                                        </p:attrNameLst>
                                      </p:cBhvr>
                                      <p:to>
                                        <p:strVal val="visible"/>
                                      </p:to>
                                    </p:set>
                                    <p:anim calcmode="lin" valueType="num">
                                      <p:cBhvr>
                                        <p:cTn id="64"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65"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66" dur="500"/>
                                        <p:tgtEl>
                                          <p:spTgt spid="16">
                                            <p:txEl>
                                              <p:pRg st="0" end="0"/>
                                            </p:txEl>
                                          </p:spTgt>
                                        </p:tgtEl>
                                      </p:cBhvr>
                                    </p:animEffect>
                                  </p:childTnLst>
                                </p:cTn>
                              </p:par>
                              <p:par>
                                <p:cTn id="67" presetID="53" presetClass="entr" presetSubtype="16" fill="hold" nodeType="withEffect">
                                  <p:stCondLst>
                                    <p:cond delay="0"/>
                                  </p:stCondLst>
                                  <p:iterate type="wd">
                                    <p:tmPct val="36000"/>
                                  </p:iterate>
                                  <p:childTnLst>
                                    <p:set>
                                      <p:cBhvr>
                                        <p:cTn id="68" dur="1" fill="hold">
                                          <p:stCondLst>
                                            <p:cond delay="0"/>
                                          </p:stCondLst>
                                        </p:cTn>
                                        <p:tgtEl>
                                          <p:spTgt spid="16">
                                            <p:txEl>
                                              <p:pRg st="1" end="1"/>
                                            </p:txEl>
                                          </p:spTgt>
                                        </p:tgtEl>
                                        <p:attrNameLst>
                                          <p:attrName>style.visibility</p:attrName>
                                        </p:attrNameLst>
                                      </p:cBhvr>
                                      <p:to>
                                        <p:strVal val="visible"/>
                                      </p:to>
                                    </p:set>
                                    <p:anim calcmode="lin" valueType="num">
                                      <p:cBhvr>
                                        <p:cTn id="69"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70"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71" dur="500"/>
                                        <p:tgtEl>
                                          <p:spTgt spid="16">
                                            <p:txEl>
                                              <p:pRg st="1" end="1"/>
                                            </p:txEl>
                                          </p:spTgt>
                                        </p:tgtEl>
                                      </p:cBhvr>
                                    </p:animEffect>
                                  </p:childTnLst>
                                </p:cTn>
                              </p:par>
                              <p:par>
                                <p:cTn id="72" presetID="53" presetClass="entr" presetSubtype="16" fill="hold" nodeType="withEffect">
                                  <p:stCondLst>
                                    <p:cond delay="0"/>
                                  </p:stCondLst>
                                  <p:iterate type="wd">
                                    <p:tmPct val="36000"/>
                                  </p:iterate>
                                  <p:childTnLst>
                                    <p:set>
                                      <p:cBhvr>
                                        <p:cTn id="73" dur="1" fill="hold">
                                          <p:stCondLst>
                                            <p:cond delay="0"/>
                                          </p:stCondLst>
                                        </p:cTn>
                                        <p:tgtEl>
                                          <p:spTgt spid="16">
                                            <p:txEl>
                                              <p:pRg st="2" end="2"/>
                                            </p:txEl>
                                          </p:spTgt>
                                        </p:tgtEl>
                                        <p:attrNameLst>
                                          <p:attrName>style.visibility</p:attrName>
                                        </p:attrNameLst>
                                      </p:cBhvr>
                                      <p:to>
                                        <p:strVal val="visible"/>
                                      </p:to>
                                    </p:set>
                                    <p:anim calcmode="lin" valueType="num">
                                      <p:cBhvr>
                                        <p:cTn id="74"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75"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76" dur="500"/>
                                        <p:tgtEl>
                                          <p:spTgt spid="16">
                                            <p:txEl>
                                              <p:pRg st="2" end="2"/>
                                            </p:txEl>
                                          </p:spTgt>
                                        </p:tgtEl>
                                      </p:cBhvr>
                                    </p:animEffect>
                                  </p:childTnLst>
                                </p:cTn>
                              </p:par>
                              <p:par>
                                <p:cTn id="77" presetID="53" presetClass="entr" presetSubtype="16" fill="hold" nodeType="withEffect">
                                  <p:stCondLst>
                                    <p:cond delay="0"/>
                                  </p:stCondLst>
                                  <p:iterate type="wd">
                                    <p:tmPct val="36000"/>
                                  </p:iterate>
                                  <p:childTnLst>
                                    <p:set>
                                      <p:cBhvr>
                                        <p:cTn id="78" dur="1" fill="hold">
                                          <p:stCondLst>
                                            <p:cond delay="0"/>
                                          </p:stCondLst>
                                        </p:cTn>
                                        <p:tgtEl>
                                          <p:spTgt spid="16">
                                            <p:txEl>
                                              <p:pRg st="3" end="3"/>
                                            </p:txEl>
                                          </p:spTgt>
                                        </p:tgtEl>
                                        <p:attrNameLst>
                                          <p:attrName>style.visibility</p:attrName>
                                        </p:attrNameLst>
                                      </p:cBhvr>
                                      <p:to>
                                        <p:strVal val="visible"/>
                                      </p:to>
                                    </p:set>
                                    <p:anim calcmode="lin" valueType="num">
                                      <p:cBhvr>
                                        <p:cTn id="79"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80"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81" dur="500"/>
                                        <p:tgtEl>
                                          <p:spTgt spid="16">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p:cTn id="86" dur="500" fill="hold"/>
                                        <p:tgtEl>
                                          <p:spTgt spid="17"/>
                                        </p:tgtEl>
                                        <p:attrNameLst>
                                          <p:attrName>ppt_w</p:attrName>
                                        </p:attrNameLst>
                                      </p:cBhvr>
                                      <p:tavLst>
                                        <p:tav tm="0">
                                          <p:val>
                                            <p:fltVal val="0"/>
                                          </p:val>
                                        </p:tav>
                                        <p:tav tm="100000">
                                          <p:val>
                                            <p:strVal val="#ppt_w"/>
                                          </p:val>
                                        </p:tav>
                                      </p:tavLst>
                                    </p:anim>
                                    <p:anim calcmode="lin" valueType="num">
                                      <p:cBhvr>
                                        <p:cTn id="87" dur="500" fill="hold"/>
                                        <p:tgtEl>
                                          <p:spTgt spid="17"/>
                                        </p:tgtEl>
                                        <p:attrNameLst>
                                          <p:attrName>ppt_h</p:attrName>
                                        </p:attrNameLst>
                                      </p:cBhvr>
                                      <p:tavLst>
                                        <p:tav tm="0">
                                          <p:val>
                                            <p:fltVal val="0"/>
                                          </p:val>
                                        </p:tav>
                                        <p:tav tm="100000">
                                          <p:val>
                                            <p:strVal val="#ppt_h"/>
                                          </p:val>
                                        </p:tav>
                                      </p:tavLst>
                                    </p:anim>
                                    <p:animEffect transition="in" filter="fade">
                                      <p:cBhvr>
                                        <p:cTn id="88" dur="5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circle(in)">
                                      <p:cBhvr>
                                        <p:cTn id="93" dur="20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16"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circle(in)">
                                      <p:cBhvr>
                                        <p:cTn id="9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animBg="1"/>
      <p:bldP spid="15" grpId="0" animBg="1"/>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274" y="216461"/>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29125" y="447675"/>
            <a:ext cx="3086100" cy="685800"/>
          </a:xfrm>
          <a:prstGeom prst="rect">
            <a:avLst/>
          </a:prstGeom>
          <a:solidFill>
            <a:srgbClr val="AC77B9"/>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EVALUTION</a:t>
            </a:r>
            <a:endParaRPr lang="en-US" sz="3200" b="1" dirty="0"/>
          </a:p>
        </p:txBody>
      </p:sp>
      <p:sp>
        <p:nvSpPr>
          <p:cNvPr id="6" name="TextBox 5"/>
          <p:cNvSpPr txBox="1"/>
          <p:nvPr/>
        </p:nvSpPr>
        <p:spPr>
          <a:xfrm>
            <a:off x="1038225" y="2111936"/>
            <a:ext cx="1295400" cy="461665"/>
          </a:xfrm>
          <a:prstGeom prst="rect">
            <a:avLst/>
          </a:prstGeom>
          <a:noFill/>
        </p:spPr>
        <p:txBody>
          <a:bodyPr wrap="square" rtlCol="0">
            <a:spAutoFit/>
          </a:bodyPr>
          <a:lstStyle/>
          <a:p>
            <a:r>
              <a:rPr lang="en-US" sz="2400" i="1" dirty="0" smtClean="0">
                <a:solidFill>
                  <a:srgbClr val="002060"/>
                </a:solidFill>
              </a:rPr>
              <a:t>become</a:t>
            </a:r>
            <a:endParaRPr lang="en-US" sz="2400" i="1" dirty="0">
              <a:solidFill>
                <a:srgbClr val="002060"/>
              </a:solidFill>
            </a:endParaRPr>
          </a:p>
        </p:txBody>
      </p:sp>
      <p:sp>
        <p:nvSpPr>
          <p:cNvPr id="7" name="TextBox 6"/>
          <p:cNvSpPr txBox="1"/>
          <p:nvPr/>
        </p:nvSpPr>
        <p:spPr>
          <a:xfrm>
            <a:off x="685800" y="1400175"/>
            <a:ext cx="10029825" cy="523220"/>
          </a:xfrm>
          <a:prstGeom prst="rect">
            <a:avLst/>
          </a:prstGeom>
          <a:noFill/>
        </p:spPr>
        <p:txBody>
          <a:bodyPr wrap="square" rtlCol="0">
            <a:spAutoFit/>
          </a:bodyPr>
          <a:lstStyle/>
          <a:p>
            <a:r>
              <a:rPr lang="en-US" sz="2800" dirty="0" smtClean="0"/>
              <a:t>Fill up the gap using following words</a:t>
            </a:r>
            <a:endParaRPr lang="en-US" sz="2800" dirty="0"/>
          </a:p>
        </p:txBody>
      </p:sp>
      <p:sp>
        <p:nvSpPr>
          <p:cNvPr id="8" name="TextBox 7"/>
          <p:cNvSpPr txBox="1"/>
          <p:nvPr/>
        </p:nvSpPr>
        <p:spPr>
          <a:xfrm>
            <a:off x="895350" y="2762142"/>
            <a:ext cx="10401300" cy="3416320"/>
          </a:xfrm>
          <a:prstGeom prst="rect">
            <a:avLst/>
          </a:prstGeom>
          <a:noFill/>
        </p:spPr>
        <p:txBody>
          <a:bodyPr wrap="square" rtlCol="0">
            <a:spAutoFit/>
          </a:bodyPr>
          <a:lstStyle/>
          <a:p>
            <a:r>
              <a:rPr lang="en-US" sz="3600" dirty="0" smtClean="0"/>
              <a:t>Global warming a) _____________    about natural disaster. Oceans and b) ___________ are warming  for global warming. Thousands of people will encounter extreme c)_______________.  For global warming d)___________  is melting. Cyclone and storm will  c) _____________ stronger.   </a:t>
            </a:r>
            <a:endParaRPr lang="en-US" sz="3600" dirty="0"/>
          </a:p>
        </p:txBody>
      </p:sp>
      <p:sp>
        <p:nvSpPr>
          <p:cNvPr id="9" name="TextBox 8"/>
          <p:cNvSpPr txBox="1"/>
          <p:nvPr/>
        </p:nvSpPr>
        <p:spPr>
          <a:xfrm>
            <a:off x="3805510" y="2095634"/>
            <a:ext cx="1295400" cy="461665"/>
          </a:xfrm>
          <a:prstGeom prst="rect">
            <a:avLst/>
          </a:prstGeom>
          <a:noFill/>
        </p:spPr>
        <p:txBody>
          <a:bodyPr wrap="square" rtlCol="0">
            <a:spAutoFit/>
          </a:bodyPr>
          <a:lstStyle/>
          <a:p>
            <a:r>
              <a:rPr lang="en-US" sz="2400" i="1" dirty="0" smtClean="0">
                <a:solidFill>
                  <a:srgbClr val="002060"/>
                </a:solidFill>
              </a:rPr>
              <a:t>famine</a:t>
            </a:r>
            <a:endParaRPr lang="en-US" sz="2400" i="1" dirty="0">
              <a:solidFill>
                <a:srgbClr val="002060"/>
              </a:solidFill>
            </a:endParaRPr>
          </a:p>
        </p:txBody>
      </p:sp>
      <p:sp>
        <p:nvSpPr>
          <p:cNvPr id="10" name="TextBox 9"/>
          <p:cNvSpPr txBox="1"/>
          <p:nvPr/>
        </p:nvSpPr>
        <p:spPr>
          <a:xfrm>
            <a:off x="2455068" y="2084015"/>
            <a:ext cx="1295400" cy="461665"/>
          </a:xfrm>
          <a:prstGeom prst="rect">
            <a:avLst/>
          </a:prstGeom>
          <a:noFill/>
        </p:spPr>
        <p:txBody>
          <a:bodyPr wrap="square" rtlCol="0">
            <a:spAutoFit/>
          </a:bodyPr>
          <a:lstStyle/>
          <a:p>
            <a:r>
              <a:rPr lang="en-US" sz="2400" i="1" dirty="0" smtClean="0">
                <a:solidFill>
                  <a:srgbClr val="002060"/>
                </a:solidFill>
              </a:rPr>
              <a:t>ice</a:t>
            </a:r>
            <a:endParaRPr lang="en-US" sz="2400" i="1" dirty="0">
              <a:solidFill>
                <a:srgbClr val="002060"/>
              </a:solidFill>
            </a:endParaRPr>
          </a:p>
        </p:txBody>
      </p:sp>
      <p:sp>
        <p:nvSpPr>
          <p:cNvPr id="11" name="TextBox 10"/>
          <p:cNvSpPr txBox="1"/>
          <p:nvPr/>
        </p:nvSpPr>
        <p:spPr>
          <a:xfrm>
            <a:off x="5170239" y="2078786"/>
            <a:ext cx="1295400" cy="461665"/>
          </a:xfrm>
          <a:prstGeom prst="rect">
            <a:avLst/>
          </a:prstGeom>
          <a:noFill/>
        </p:spPr>
        <p:txBody>
          <a:bodyPr wrap="square" rtlCol="0">
            <a:spAutoFit/>
          </a:bodyPr>
          <a:lstStyle/>
          <a:p>
            <a:r>
              <a:rPr lang="en-US" sz="2400" i="1" dirty="0" smtClean="0">
                <a:solidFill>
                  <a:srgbClr val="002060"/>
                </a:solidFill>
              </a:rPr>
              <a:t>seas</a:t>
            </a:r>
            <a:endParaRPr lang="en-US" sz="2400" i="1" dirty="0">
              <a:solidFill>
                <a:srgbClr val="002060"/>
              </a:solidFill>
            </a:endParaRPr>
          </a:p>
        </p:txBody>
      </p:sp>
      <p:sp>
        <p:nvSpPr>
          <p:cNvPr id="12" name="TextBox 11"/>
          <p:cNvSpPr txBox="1"/>
          <p:nvPr/>
        </p:nvSpPr>
        <p:spPr>
          <a:xfrm>
            <a:off x="6533876" y="2068606"/>
            <a:ext cx="1295400" cy="461665"/>
          </a:xfrm>
          <a:prstGeom prst="rect">
            <a:avLst/>
          </a:prstGeom>
          <a:noFill/>
        </p:spPr>
        <p:txBody>
          <a:bodyPr wrap="square" rtlCol="0">
            <a:spAutoFit/>
          </a:bodyPr>
          <a:lstStyle/>
          <a:p>
            <a:r>
              <a:rPr lang="en-US" sz="2400" i="1" dirty="0" smtClean="0">
                <a:solidFill>
                  <a:srgbClr val="002060"/>
                </a:solidFill>
              </a:rPr>
              <a:t>brings</a:t>
            </a:r>
            <a:endParaRPr lang="en-US" sz="2400" i="1" dirty="0">
              <a:solidFill>
                <a:srgbClr val="002060"/>
              </a:solidFill>
            </a:endParaRPr>
          </a:p>
        </p:txBody>
      </p:sp>
    </p:spTree>
    <p:extLst>
      <p:ext uri="{BB962C8B-B14F-4D97-AF65-F5344CB8AC3E}">
        <p14:creationId xmlns:p14="http://schemas.microsoft.com/office/powerpoint/2010/main" val="25171286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2.5E-6 4.81481E-6 L -0.11133 0.11782 " pathEditMode="relative" rAng="0" ptsTypes="AA">
                                      <p:cBhvr>
                                        <p:cTn id="13" dur="2000" fill="hold"/>
                                        <p:tgtEl>
                                          <p:spTgt spid="12"/>
                                        </p:tgtEl>
                                        <p:attrNameLst>
                                          <p:attrName>ppt_x</p:attrName>
                                          <p:attrName>ppt_y</p:attrName>
                                        </p:attrNameLst>
                                      </p:cBhvr>
                                      <p:rCtr x="-5573" y="5880"/>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3.54167E-6 -4.07407E-6 L 0.04506 0.18982 " pathEditMode="relative" rAng="0" ptsTypes="AA">
                                      <p:cBhvr>
                                        <p:cTn id="17" dur="2000" fill="hold"/>
                                        <p:tgtEl>
                                          <p:spTgt spid="11"/>
                                        </p:tgtEl>
                                        <p:attrNameLst>
                                          <p:attrName>ppt_x</p:attrName>
                                          <p:attrName>ppt_y</p:attrName>
                                        </p:attrNameLst>
                                      </p:cBhvr>
                                      <p:rCtr x="2253" y="9491"/>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375E-6 -3.7037E-7 L -0.01549 0.35116 " pathEditMode="relative" rAng="0" ptsTypes="AA">
                                      <p:cBhvr>
                                        <p:cTn id="21" dur="2000" fill="hold"/>
                                        <p:tgtEl>
                                          <p:spTgt spid="9"/>
                                        </p:tgtEl>
                                        <p:attrNameLst>
                                          <p:attrName>ppt_x</p:attrName>
                                          <p:attrName>ppt_y</p:attrName>
                                        </p:attrNameLst>
                                      </p:cBhvr>
                                      <p:rCtr x="-781" y="17546"/>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2.91667E-6 5.55112E-17 L -0.07552 0.43889 " pathEditMode="relative" rAng="0" ptsTypes="AA">
                                      <p:cBhvr>
                                        <p:cTn id="25" dur="2000" fill="hold"/>
                                        <p:tgtEl>
                                          <p:spTgt spid="10"/>
                                        </p:tgtEl>
                                        <p:attrNameLst>
                                          <p:attrName>ppt_x</p:attrName>
                                          <p:attrName>ppt_y</p:attrName>
                                        </p:attrNameLst>
                                      </p:cBhvr>
                                      <p:rCtr x="-3776" y="21944"/>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1.25E-6 4.81481E-6 L 0.05742 0.50439 " pathEditMode="relative" rAng="0" ptsTypes="AA">
                                      <p:cBhvr>
                                        <p:cTn id="29" dur="2000" fill="hold"/>
                                        <p:tgtEl>
                                          <p:spTgt spid="6"/>
                                        </p:tgtEl>
                                        <p:attrNameLst>
                                          <p:attrName>ppt_x</p:attrName>
                                          <p:attrName>ppt_y</p:attrName>
                                        </p:attrNameLst>
                                      </p:cBhvr>
                                      <p:rCtr x="2865" y="2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34243" y="92264"/>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4048125" y="419100"/>
            <a:ext cx="4743450" cy="752475"/>
          </a:xfrm>
          <a:prstGeom prst="round2SameRect">
            <a:avLst/>
          </a:prstGeom>
          <a:solidFill>
            <a:srgbClr val="AC77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Match the synonym words</a:t>
            </a:r>
            <a:endParaRPr lang="en-US" sz="2800" b="1" dirty="0"/>
          </a:p>
        </p:txBody>
      </p:sp>
      <p:sp>
        <p:nvSpPr>
          <p:cNvPr id="5" name="TextBox 4"/>
          <p:cNvSpPr txBox="1"/>
          <p:nvPr/>
        </p:nvSpPr>
        <p:spPr>
          <a:xfrm>
            <a:off x="819149" y="1419880"/>
            <a:ext cx="1771651" cy="523220"/>
          </a:xfrm>
          <a:prstGeom prst="rect">
            <a:avLst/>
          </a:prstGeom>
          <a:solidFill>
            <a:srgbClr val="AC77B9"/>
          </a:solidFill>
        </p:spPr>
        <p:txBody>
          <a:bodyPr wrap="square" rtlCol="0">
            <a:spAutoFit/>
          </a:bodyPr>
          <a:lstStyle/>
          <a:p>
            <a:r>
              <a:rPr lang="en-US" sz="2800" b="1" dirty="0" smtClean="0"/>
              <a:t>EXTREME</a:t>
            </a:r>
            <a:endParaRPr lang="en-US" sz="2800" b="1" dirty="0"/>
          </a:p>
        </p:txBody>
      </p:sp>
      <p:sp>
        <p:nvSpPr>
          <p:cNvPr id="6" name="TextBox 5"/>
          <p:cNvSpPr txBox="1"/>
          <p:nvPr/>
        </p:nvSpPr>
        <p:spPr>
          <a:xfrm>
            <a:off x="761998" y="2552700"/>
            <a:ext cx="2076452" cy="523220"/>
          </a:xfrm>
          <a:prstGeom prst="rect">
            <a:avLst/>
          </a:prstGeom>
          <a:solidFill>
            <a:srgbClr val="AC77B9"/>
          </a:solidFill>
        </p:spPr>
        <p:txBody>
          <a:bodyPr wrap="square" rtlCol="0">
            <a:spAutoFit/>
          </a:bodyPr>
          <a:lstStyle/>
          <a:p>
            <a:r>
              <a:rPr lang="en-US" sz="2800" b="1" dirty="0" smtClean="0"/>
              <a:t>OVERFLOW</a:t>
            </a:r>
            <a:endParaRPr lang="en-US" sz="2800" b="1" dirty="0"/>
          </a:p>
        </p:txBody>
      </p:sp>
      <p:sp>
        <p:nvSpPr>
          <p:cNvPr id="7" name="TextBox 6"/>
          <p:cNvSpPr txBox="1"/>
          <p:nvPr/>
        </p:nvSpPr>
        <p:spPr>
          <a:xfrm>
            <a:off x="819149" y="3724275"/>
            <a:ext cx="1771651" cy="523220"/>
          </a:xfrm>
          <a:prstGeom prst="rect">
            <a:avLst/>
          </a:prstGeom>
          <a:solidFill>
            <a:srgbClr val="AC77B9"/>
          </a:solidFill>
        </p:spPr>
        <p:txBody>
          <a:bodyPr wrap="square" rtlCol="0">
            <a:spAutoFit/>
          </a:bodyPr>
          <a:lstStyle/>
          <a:p>
            <a:r>
              <a:rPr lang="en-US" sz="2800" b="1" dirty="0" smtClean="0"/>
              <a:t>HAPPEN</a:t>
            </a:r>
            <a:endParaRPr lang="en-US" sz="2800" b="1" dirty="0"/>
          </a:p>
        </p:txBody>
      </p:sp>
      <p:sp>
        <p:nvSpPr>
          <p:cNvPr id="8" name="TextBox 7"/>
          <p:cNvSpPr txBox="1"/>
          <p:nvPr/>
        </p:nvSpPr>
        <p:spPr>
          <a:xfrm>
            <a:off x="819149" y="4943475"/>
            <a:ext cx="1771651" cy="523220"/>
          </a:xfrm>
          <a:prstGeom prst="rect">
            <a:avLst/>
          </a:prstGeom>
          <a:solidFill>
            <a:srgbClr val="AC77B9"/>
          </a:solidFill>
        </p:spPr>
        <p:txBody>
          <a:bodyPr wrap="square" rtlCol="0">
            <a:spAutoFit/>
          </a:bodyPr>
          <a:lstStyle/>
          <a:p>
            <a:r>
              <a:rPr lang="en-US" sz="2800" b="1" dirty="0" smtClean="0"/>
              <a:t>HUGE</a:t>
            </a:r>
            <a:endParaRPr lang="en-US" sz="2800" b="1" dirty="0"/>
          </a:p>
        </p:txBody>
      </p:sp>
      <p:sp>
        <p:nvSpPr>
          <p:cNvPr id="9" name="TextBox 8"/>
          <p:cNvSpPr txBox="1"/>
          <p:nvPr/>
        </p:nvSpPr>
        <p:spPr>
          <a:xfrm>
            <a:off x="819149" y="6067425"/>
            <a:ext cx="1771651" cy="523220"/>
          </a:xfrm>
          <a:prstGeom prst="rect">
            <a:avLst/>
          </a:prstGeom>
          <a:solidFill>
            <a:srgbClr val="AC77B9"/>
          </a:solidFill>
        </p:spPr>
        <p:txBody>
          <a:bodyPr wrap="square" rtlCol="0">
            <a:spAutoFit/>
          </a:bodyPr>
          <a:lstStyle/>
          <a:p>
            <a:r>
              <a:rPr lang="en-US" sz="2800" b="1" dirty="0" smtClean="0"/>
              <a:t>HUNGRY</a:t>
            </a:r>
            <a:endParaRPr lang="en-US" sz="2800" b="1" dirty="0"/>
          </a:p>
        </p:txBody>
      </p:sp>
      <p:sp>
        <p:nvSpPr>
          <p:cNvPr id="10" name="TextBox 9"/>
          <p:cNvSpPr txBox="1"/>
          <p:nvPr/>
        </p:nvSpPr>
        <p:spPr>
          <a:xfrm>
            <a:off x="9010647" y="1400842"/>
            <a:ext cx="2200275" cy="523220"/>
          </a:xfrm>
          <a:prstGeom prst="rect">
            <a:avLst/>
          </a:prstGeom>
          <a:solidFill>
            <a:srgbClr val="72BE7F"/>
          </a:solidFill>
        </p:spPr>
        <p:txBody>
          <a:bodyPr wrap="square" rtlCol="0">
            <a:spAutoFit/>
          </a:bodyPr>
          <a:lstStyle/>
          <a:p>
            <a:r>
              <a:rPr lang="en-US" sz="2800" i="1" dirty="0" smtClean="0"/>
              <a:t>Flow over</a:t>
            </a:r>
            <a:endParaRPr lang="en-US" sz="2800" i="1" dirty="0"/>
          </a:p>
        </p:txBody>
      </p:sp>
      <p:sp>
        <p:nvSpPr>
          <p:cNvPr id="12" name="TextBox 11"/>
          <p:cNvSpPr txBox="1"/>
          <p:nvPr/>
        </p:nvSpPr>
        <p:spPr>
          <a:xfrm>
            <a:off x="9010648" y="2428243"/>
            <a:ext cx="2200275" cy="523220"/>
          </a:xfrm>
          <a:prstGeom prst="rect">
            <a:avLst/>
          </a:prstGeom>
          <a:solidFill>
            <a:srgbClr val="72BE7F"/>
          </a:solidFill>
        </p:spPr>
        <p:txBody>
          <a:bodyPr wrap="square" rtlCol="0">
            <a:spAutoFit/>
          </a:bodyPr>
          <a:lstStyle/>
          <a:p>
            <a:r>
              <a:rPr lang="en-US" sz="2800" i="1" dirty="0" smtClean="0"/>
              <a:t>occur</a:t>
            </a:r>
            <a:endParaRPr lang="en-US" sz="2800" i="1" dirty="0"/>
          </a:p>
        </p:txBody>
      </p:sp>
      <p:sp>
        <p:nvSpPr>
          <p:cNvPr id="13" name="TextBox 12"/>
          <p:cNvSpPr txBox="1"/>
          <p:nvPr/>
        </p:nvSpPr>
        <p:spPr>
          <a:xfrm>
            <a:off x="9010649" y="3743980"/>
            <a:ext cx="2200275" cy="523220"/>
          </a:xfrm>
          <a:prstGeom prst="rect">
            <a:avLst/>
          </a:prstGeom>
          <a:solidFill>
            <a:srgbClr val="72BE7F"/>
          </a:solidFill>
        </p:spPr>
        <p:txBody>
          <a:bodyPr wrap="square" rtlCol="0">
            <a:spAutoFit/>
          </a:bodyPr>
          <a:lstStyle/>
          <a:p>
            <a:r>
              <a:rPr lang="en-US" sz="2800" i="1" dirty="0" smtClean="0"/>
              <a:t>vast</a:t>
            </a:r>
            <a:endParaRPr lang="en-US" sz="2800" i="1" dirty="0"/>
          </a:p>
        </p:txBody>
      </p:sp>
      <p:sp>
        <p:nvSpPr>
          <p:cNvPr id="14" name="TextBox 13"/>
          <p:cNvSpPr txBox="1"/>
          <p:nvPr/>
        </p:nvSpPr>
        <p:spPr>
          <a:xfrm>
            <a:off x="9010648" y="4965470"/>
            <a:ext cx="2200275" cy="523220"/>
          </a:xfrm>
          <a:prstGeom prst="rect">
            <a:avLst/>
          </a:prstGeom>
          <a:solidFill>
            <a:srgbClr val="72BE7F"/>
          </a:solidFill>
        </p:spPr>
        <p:txBody>
          <a:bodyPr wrap="square" rtlCol="0">
            <a:spAutoFit/>
          </a:bodyPr>
          <a:lstStyle/>
          <a:p>
            <a:r>
              <a:rPr lang="en-US" sz="2800" i="1" dirty="0" smtClean="0"/>
              <a:t>underfed</a:t>
            </a:r>
            <a:endParaRPr lang="en-US" sz="2800" i="1" dirty="0"/>
          </a:p>
        </p:txBody>
      </p:sp>
      <p:sp>
        <p:nvSpPr>
          <p:cNvPr id="15" name="TextBox 14"/>
          <p:cNvSpPr txBox="1"/>
          <p:nvPr/>
        </p:nvSpPr>
        <p:spPr>
          <a:xfrm>
            <a:off x="8988092" y="6067425"/>
            <a:ext cx="2200275" cy="523220"/>
          </a:xfrm>
          <a:prstGeom prst="rect">
            <a:avLst/>
          </a:prstGeom>
          <a:solidFill>
            <a:srgbClr val="72BE7F"/>
          </a:solidFill>
        </p:spPr>
        <p:txBody>
          <a:bodyPr wrap="square" rtlCol="0">
            <a:spAutoFit/>
          </a:bodyPr>
          <a:lstStyle/>
          <a:p>
            <a:r>
              <a:rPr lang="en-US" sz="2800" i="1" dirty="0" smtClean="0"/>
              <a:t>excess</a:t>
            </a:r>
            <a:endParaRPr lang="en-US" sz="2800" i="1" dirty="0"/>
          </a:p>
        </p:txBody>
      </p:sp>
      <p:sp>
        <p:nvSpPr>
          <p:cNvPr id="11" name="Rectangle 10"/>
          <p:cNvSpPr/>
          <p:nvPr/>
        </p:nvSpPr>
        <p:spPr>
          <a:xfrm>
            <a:off x="761998" y="419100"/>
            <a:ext cx="2537014" cy="540124"/>
          </a:xfrm>
          <a:prstGeom prst="rect">
            <a:avLst/>
          </a:prstGeom>
          <a:solidFill>
            <a:srgbClr val="72BE7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INDIVIDUAL WORK</a:t>
            </a:r>
            <a:endParaRPr lang="en-US" sz="2000" b="1" dirty="0">
              <a:solidFill>
                <a:schemeClr val="tx1"/>
              </a:solidFill>
            </a:endParaRPr>
          </a:p>
        </p:txBody>
      </p:sp>
    </p:spTree>
    <p:extLst>
      <p:ext uri="{BB962C8B-B14F-4D97-AF65-F5344CB8AC3E}">
        <p14:creationId xmlns:p14="http://schemas.microsoft.com/office/powerpoint/2010/main" val="850351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3.33333E-6 L -0.46171 -0.6676 " pathEditMode="relative" rAng="0" ptsTypes="AA">
                                      <p:cBhvr>
                                        <p:cTn id="6" dur="2000" fill="hold"/>
                                        <p:tgtEl>
                                          <p:spTgt spid="15"/>
                                        </p:tgtEl>
                                        <p:attrNameLst>
                                          <p:attrName>ppt_x</p:attrName>
                                          <p:attrName>ppt_y</p:attrName>
                                        </p:attrNameLst>
                                      </p:cBhvr>
                                      <p:rCtr x="-23086" y="-3338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1.11111E-6 L -0.4793 0.1537 " pathEditMode="relative" rAng="0" ptsTypes="AA">
                                      <p:cBhvr>
                                        <p:cTn id="10" dur="2000" fill="hold"/>
                                        <p:tgtEl>
                                          <p:spTgt spid="10"/>
                                        </p:tgtEl>
                                        <p:attrNameLst>
                                          <p:attrName>ppt_x</p:attrName>
                                          <p:attrName>ppt_y</p:attrName>
                                        </p:attrNameLst>
                                      </p:cBhvr>
                                      <p:rCtr x="-23971" y="768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125E-6 3.7037E-7 L -0.4793 0.20139 " pathEditMode="relative" rAng="0" ptsTypes="AA">
                                      <p:cBhvr>
                                        <p:cTn id="14" dur="2000" fill="hold"/>
                                        <p:tgtEl>
                                          <p:spTgt spid="12"/>
                                        </p:tgtEl>
                                        <p:attrNameLst>
                                          <p:attrName>ppt_x</p:attrName>
                                          <p:attrName>ppt_y</p:attrName>
                                        </p:attrNameLst>
                                      </p:cBhvr>
                                      <p:rCtr x="-23971" y="1006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125E-6 2.22222E-6 L -0.48516 0.18287 " pathEditMode="relative" rAng="0" ptsTypes="AA">
                                      <p:cBhvr>
                                        <p:cTn id="18" dur="2000" fill="hold"/>
                                        <p:tgtEl>
                                          <p:spTgt spid="13"/>
                                        </p:tgtEl>
                                        <p:attrNameLst>
                                          <p:attrName>ppt_x</p:attrName>
                                          <p:attrName>ppt_y</p:attrName>
                                        </p:attrNameLst>
                                      </p:cBhvr>
                                      <p:rCtr x="-24258" y="91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125E-6 2.96296E-6 L -0.48451 0.1699 " pathEditMode="relative" rAng="0" ptsTypes="AA">
                                      <p:cBhvr>
                                        <p:cTn id="22" dur="2000" fill="hold"/>
                                        <p:tgtEl>
                                          <p:spTgt spid="14"/>
                                        </p:tgtEl>
                                        <p:attrNameLst>
                                          <p:attrName>ppt_x</p:attrName>
                                          <p:attrName>ppt_y</p:attrName>
                                        </p:attrNameLst>
                                      </p:cBhvr>
                                      <p:rCtr x="-24232" y="8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274" y="216461"/>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098" y="2250141"/>
            <a:ext cx="4435411" cy="3337113"/>
          </a:xfrm>
          <a:prstGeom prst="rect">
            <a:avLst/>
          </a:prstGeom>
        </p:spPr>
      </p:pic>
      <p:sp>
        <p:nvSpPr>
          <p:cNvPr id="5" name="Rectangle 4"/>
          <p:cNvSpPr/>
          <p:nvPr/>
        </p:nvSpPr>
        <p:spPr>
          <a:xfrm>
            <a:off x="4457262" y="537882"/>
            <a:ext cx="2563905" cy="762000"/>
          </a:xfrm>
          <a:prstGeom prst="rect">
            <a:avLst/>
          </a:prstGeom>
          <a:solidFill>
            <a:srgbClr val="AC77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Home Work </a:t>
            </a:r>
            <a:endParaRPr lang="en-US" sz="2800" b="1" dirty="0"/>
          </a:p>
        </p:txBody>
      </p:sp>
      <p:sp>
        <p:nvSpPr>
          <p:cNvPr id="6" name="Rectangle 5"/>
          <p:cNvSpPr/>
          <p:nvPr/>
        </p:nvSpPr>
        <p:spPr>
          <a:xfrm>
            <a:off x="5495365" y="2250141"/>
            <a:ext cx="6140823" cy="3245224"/>
          </a:xfrm>
          <a:prstGeom prst="rect">
            <a:avLst/>
          </a:prstGeom>
          <a:solidFill>
            <a:srgbClr val="72BE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Write a paragraph on  the Effect of Global warming not more than 150 words.</a:t>
            </a:r>
          </a:p>
          <a:p>
            <a:pPr algn="ctr"/>
            <a:endParaRPr lang="en-US" dirty="0"/>
          </a:p>
        </p:txBody>
      </p:sp>
    </p:spTree>
    <p:extLst>
      <p:ext uri="{BB962C8B-B14F-4D97-AF65-F5344CB8AC3E}">
        <p14:creationId xmlns:p14="http://schemas.microsoft.com/office/powerpoint/2010/main" val="3378331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274" y="216461"/>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ave 4"/>
          <p:cNvSpPr/>
          <p:nvPr/>
        </p:nvSpPr>
        <p:spPr>
          <a:xfrm>
            <a:off x="654423" y="1757082"/>
            <a:ext cx="11035553" cy="3039036"/>
          </a:xfrm>
          <a:prstGeom prst="wave">
            <a:avLst/>
          </a:prstGeom>
          <a:solidFill>
            <a:schemeClr val="accent6">
              <a:lumMod val="5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This is the end of today’s session </a:t>
            </a:r>
          </a:p>
          <a:p>
            <a:pPr algn="ctr"/>
            <a:r>
              <a:rPr lang="en-US" sz="5400" b="1" dirty="0" smtClean="0"/>
              <a:t> </a:t>
            </a:r>
            <a:endParaRPr lang="en-US" sz="5400" b="1" dirty="0"/>
          </a:p>
        </p:txBody>
      </p:sp>
    </p:spTree>
    <p:extLst>
      <p:ext uri="{BB962C8B-B14F-4D97-AF65-F5344CB8AC3E}">
        <p14:creationId xmlns:p14="http://schemas.microsoft.com/office/powerpoint/2010/main" val="26709988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274" y="216461"/>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86117" y="1882587"/>
            <a:ext cx="10517840" cy="3209365"/>
            <a:chOff x="986117" y="1891552"/>
            <a:chExt cx="10517840" cy="3209365"/>
          </a:xfrm>
        </p:grpSpPr>
        <p:sp>
          <p:nvSpPr>
            <p:cNvPr id="7" name="Wave 6"/>
            <p:cNvSpPr/>
            <p:nvPr/>
          </p:nvSpPr>
          <p:spPr>
            <a:xfrm>
              <a:off x="986117" y="1891552"/>
              <a:ext cx="10376647" cy="2590800"/>
            </a:xfrm>
            <a:prstGeom prst="wav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p>
          </p:txBody>
        </p:sp>
        <p:sp>
          <p:nvSpPr>
            <p:cNvPr id="8" name="Wave 7"/>
            <p:cNvSpPr/>
            <p:nvPr/>
          </p:nvSpPr>
          <p:spPr>
            <a:xfrm>
              <a:off x="1212473" y="2617695"/>
              <a:ext cx="10291484" cy="2483222"/>
            </a:xfrm>
            <a:prstGeom prst="wav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002060"/>
                  </a:solidFill>
                </a:rPr>
                <a:t>Thanks for  today’s class </a:t>
              </a:r>
            </a:p>
            <a:p>
              <a:pPr algn="ctr"/>
              <a:r>
                <a:rPr lang="en-US" sz="5400" b="1" dirty="0" smtClean="0">
                  <a:solidFill>
                    <a:srgbClr val="002060"/>
                  </a:solidFill>
                </a:rPr>
                <a:t>Good bye, see you again</a:t>
              </a:r>
              <a:endParaRPr lang="en-US" sz="5400" b="1" dirty="0">
                <a:solidFill>
                  <a:srgbClr val="002060"/>
                </a:solidFill>
              </a:endParaRPr>
            </a:p>
          </p:txBody>
        </p:sp>
      </p:grpSp>
    </p:spTree>
    <p:extLst>
      <p:ext uri="{BB962C8B-B14F-4D97-AF65-F5344CB8AC3E}">
        <p14:creationId xmlns:p14="http://schemas.microsoft.com/office/powerpoint/2010/main" val="3477564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9047" y="226032"/>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7843" y="766846"/>
            <a:ext cx="4288317" cy="2667794"/>
          </a:xfrm>
          <a:prstGeom prst="rect">
            <a:avLst/>
          </a:prstGeom>
        </p:spPr>
      </p:pic>
      <p:sp>
        <p:nvSpPr>
          <p:cNvPr id="7" name="Explosion 2 6"/>
          <p:cNvSpPr/>
          <p:nvPr/>
        </p:nvSpPr>
        <p:spPr>
          <a:xfrm rot="19800000">
            <a:off x="-450227" y="250863"/>
            <a:ext cx="4405832" cy="2408336"/>
          </a:xfrm>
          <a:prstGeom prst="irregularSeal2">
            <a:avLst/>
          </a:prstGeom>
          <a:solidFill>
            <a:srgbClr val="AC77B9"/>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Let us see some pictures</a:t>
            </a:r>
            <a:endParaRPr lang="en-US" sz="2400" b="1" dirty="0">
              <a:solidFill>
                <a:schemeClr val="bg1"/>
              </a:solidFill>
            </a:endParaRPr>
          </a:p>
        </p:txBody>
      </p:sp>
      <p:sp>
        <p:nvSpPr>
          <p:cNvPr id="9" name="Left Arrow 8"/>
          <p:cNvSpPr/>
          <p:nvPr/>
        </p:nvSpPr>
        <p:spPr>
          <a:xfrm>
            <a:off x="8006161" y="831630"/>
            <a:ext cx="3638290" cy="2790170"/>
          </a:xfrm>
          <a:prstGeom prst="leftArrow">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Drought in North Bangle</a:t>
            </a:r>
            <a:endParaRPr lang="en-US" sz="3200" b="1" dirty="0">
              <a:solidFill>
                <a:schemeClr val="tx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7843" y="3825362"/>
            <a:ext cx="4267835" cy="2847081"/>
          </a:xfrm>
          <a:prstGeom prst="rect">
            <a:avLst/>
          </a:prstGeom>
        </p:spPr>
      </p:pic>
      <p:sp>
        <p:nvSpPr>
          <p:cNvPr id="11" name="Left Arrow 10"/>
          <p:cNvSpPr/>
          <p:nvPr/>
        </p:nvSpPr>
        <p:spPr>
          <a:xfrm>
            <a:off x="8006161" y="3924588"/>
            <a:ext cx="3638290" cy="2790170"/>
          </a:xfrm>
          <a:prstGeom prst="leftArrow">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Higher Temperature</a:t>
            </a:r>
            <a:endParaRPr lang="en-US" sz="3200" b="1" dirty="0">
              <a:solidFill>
                <a:schemeClr val="tx1"/>
              </a:solidFill>
            </a:endParaRPr>
          </a:p>
        </p:txBody>
      </p:sp>
      <p:sp>
        <p:nvSpPr>
          <p:cNvPr id="12" name="Oval 11"/>
          <p:cNvSpPr/>
          <p:nvPr/>
        </p:nvSpPr>
        <p:spPr>
          <a:xfrm>
            <a:off x="499839" y="3251760"/>
            <a:ext cx="2941555" cy="3016960"/>
          </a:xfrm>
          <a:prstGeom prst="ellipse">
            <a:avLst/>
          </a:prstGeom>
          <a:solidFill>
            <a:srgbClr val="AC77B9"/>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Please recall your previous lesson.</a:t>
            </a:r>
            <a:endParaRPr lang="en-US" sz="3200" b="1" dirty="0"/>
          </a:p>
        </p:txBody>
      </p:sp>
    </p:spTree>
    <p:extLst>
      <p:ext uri="{BB962C8B-B14F-4D97-AF65-F5344CB8AC3E}">
        <p14:creationId xmlns:p14="http://schemas.microsoft.com/office/powerpoint/2010/main" val="3092883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9657" y="216461"/>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092" y="607571"/>
            <a:ext cx="4489289" cy="287765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787" y="3754793"/>
            <a:ext cx="4188293" cy="2947083"/>
          </a:xfrm>
          <a:prstGeom prst="rect">
            <a:avLst/>
          </a:prstGeom>
        </p:spPr>
      </p:pic>
      <p:sp>
        <p:nvSpPr>
          <p:cNvPr id="8" name="Right Arrow 7"/>
          <p:cNvSpPr/>
          <p:nvPr/>
        </p:nvSpPr>
        <p:spPr>
          <a:xfrm>
            <a:off x="1310640" y="550860"/>
            <a:ext cx="5335244" cy="2991072"/>
          </a:xfrm>
          <a:prstGeom prst="rightArrow">
            <a:avLst>
              <a:gd name="adj1" fmla="val 50000"/>
              <a:gd name="adj2" fmla="val 38525"/>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The  heat produced by the  sunlight is trapped in the greenhouse.</a:t>
            </a:r>
            <a:endParaRPr lang="en-US" sz="2800" b="1" dirty="0">
              <a:solidFill>
                <a:schemeClr val="tx1"/>
              </a:solidFill>
            </a:endParaRPr>
          </a:p>
        </p:txBody>
      </p:sp>
      <p:sp>
        <p:nvSpPr>
          <p:cNvPr id="9" name="Left Arrow 8"/>
          <p:cNvSpPr/>
          <p:nvPr/>
        </p:nvSpPr>
        <p:spPr>
          <a:xfrm>
            <a:off x="5354320" y="3609901"/>
            <a:ext cx="6098061" cy="3248099"/>
          </a:xfrm>
          <a:prstGeom prst="leftArrow">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The greenhouse effect is a natural process that warms the Earth's surface.</a:t>
            </a:r>
          </a:p>
        </p:txBody>
      </p:sp>
    </p:spTree>
    <p:extLst>
      <p:ext uri="{BB962C8B-B14F-4D97-AF65-F5344CB8AC3E}">
        <p14:creationId xmlns:p14="http://schemas.microsoft.com/office/powerpoint/2010/main" val="27949794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9047" y="226032"/>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908" y="3588901"/>
            <a:ext cx="4226407" cy="3169805"/>
          </a:xfrm>
          <a:prstGeom prst="rect">
            <a:avLst/>
          </a:prstGeom>
        </p:spPr>
      </p:pic>
      <p:sp>
        <p:nvSpPr>
          <p:cNvPr id="2" name="Right Arrow 1"/>
          <p:cNvSpPr/>
          <p:nvPr/>
        </p:nvSpPr>
        <p:spPr>
          <a:xfrm>
            <a:off x="447040" y="304800"/>
            <a:ext cx="3261513" cy="3129280"/>
          </a:xfrm>
          <a:prstGeom prst="rightArrow">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800000"/>
                </a:solidFill>
              </a:rPr>
              <a:t>Green House gases keep the world warm</a:t>
            </a:r>
            <a:endParaRPr lang="en-US" sz="2800" b="1" dirty="0">
              <a:solidFill>
                <a:srgbClr val="800000"/>
              </a:solidFill>
            </a:endParaRPr>
          </a:p>
        </p:txBody>
      </p:sp>
      <p:sp>
        <p:nvSpPr>
          <p:cNvPr id="6" name="Left Arrow 5"/>
          <p:cNvSpPr/>
          <p:nvPr/>
        </p:nvSpPr>
        <p:spPr>
          <a:xfrm>
            <a:off x="7889315" y="3550658"/>
            <a:ext cx="3891280" cy="3208048"/>
          </a:xfrm>
          <a:prstGeom prst="leftArrow">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800000"/>
                </a:solidFill>
              </a:rPr>
              <a:t>Global warming is making  the Earth a dangerous planet</a:t>
            </a:r>
            <a:endParaRPr lang="en-US" sz="2800" b="1" dirty="0">
              <a:solidFill>
                <a:srgbClr val="800000"/>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8553" y="200720"/>
            <a:ext cx="4226407" cy="3258671"/>
          </a:xfrm>
          <a:prstGeom prst="rect">
            <a:avLst/>
          </a:prstGeom>
        </p:spPr>
      </p:pic>
      <p:sp>
        <p:nvSpPr>
          <p:cNvPr id="11" name="Left Arrow 10"/>
          <p:cNvSpPr/>
          <p:nvPr/>
        </p:nvSpPr>
        <p:spPr>
          <a:xfrm>
            <a:off x="7934960" y="109453"/>
            <a:ext cx="3891280" cy="3208048"/>
          </a:xfrm>
          <a:prstGeom prst="leftArrow">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800000"/>
                </a:solidFill>
              </a:rPr>
              <a:t>Now the Earth is  hotter than previous due to green house effects</a:t>
            </a:r>
            <a:r>
              <a:rPr lang="en-US" sz="2800" b="1" dirty="0" smtClean="0">
                <a:solidFill>
                  <a:srgbClr val="800000"/>
                </a:solidFill>
              </a:rPr>
              <a:t>.</a:t>
            </a:r>
            <a:endParaRPr lang="en-US" sz="2800" b="1" dirty="0">
              <a:solidFill>
                <a:srgbClr val="800000"/>
              </a:solidFill>
            </a:endParaRPr>
          </a:p>
        </p:txBody>
      </p:sp>
      <p:sp>
        <p:nvSpPr>
          <p:cNvPr id="13" name="Right Arrow 12"/>
          <p:cNvSpPr/>
          <p:nvPr/>
        </p:nvSpPr>
        <p:spPr>
          <a:xfrm>
            <a:off x="401395" y="3609163"/>
            <a:ext cx="3261513" cy="3129280"/>
          </a:xfrm>
          <a:prstGeom prst="rightArrow">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800000"/>
                </a:solidFill>
              </a:rPr>
              <a:t>In our  previous lesson we learn about global warming</a:t>
            </a:r>
            <a:endParaRPr lang="en-US" sz="2800" b="1" dirty="0">
              <a:solidFill>
                <a:srgbClr val="800000"/>
              </a:solidFill>
            </a:endParaRPr>
          </a:p>
        </p:txBody>
      </p:sp>
    </p:spTree>
    <p:extLst>
      <p:ext uri="{BB962C8B-B14F-4D97-AF65-F5344CB8AC3E}">
        <p14:creationId xmlns:p14="http://schemas.microsoft.com/office/powerpoint/2010/main" val="2486724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9047" y="226032"/>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26727" y="494605"/>
            <a:ext cx="10786153" cy="6209448"/>
            <a:chOff x="877527" y="504176"/>
            <a:chExt cx="10786153" cy="620944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27" y="504176"/>
              <a:ext cx="10786153" cy="6209448"/>
            </a:xfrm>
            <a:prstGeom prst="rect">
              <a:avLst/>
            </a:prstGeom>
            <a:ln>
              <a:noFill/>
            </a:ln>
          </p:spPr>
        </p:pic>
        <p:sp>
          <p:nvSpPr>
            <p:cNvPr id="5" name="Rectangle 4"/>
            <p:cNvSpPr/>
            <p:nvPr/>
          </p:nvSpPr>
          <p:spPr>
            <a:xfrm>
              <a:off x="877527" y="6215784"/>
              <a:ext cx="2021840" cy="497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6115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9047" y="226032"/>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78560" y="533534"/>
            <a:ext cx="4531360" cy="2516565"/>
          </a:xfrm>
          <a:prstGeom prst="rect">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Do you know what happens as a result of global warming ?</a:t>
            </a:r>
            <a:endParaRPr lang="en-US" sz="3200" b="1" dirty="0">
              <a:solidFill>
                <a:schemeClr val="tx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583" y="533534"/>
            <a:ext cx="4473893" cy="2516565"/>
          </a:xfrm>
          <a:prstGeom prst="rect">
            <a:avLst/>
          </a:prstGeom>
        </p:spPr>
      </p:pic>
      <p:sp>
        <p:nvSpPr>
          <p:cNvPr id="6" name="Rectangle 5"/>
          <p:cNvSpPr/>
          <p:nvPr/>
        </p:nvSpPr>
        <p:spPr>
          <a:xfrm>
            <a:off x="6239848" y="3357601"/>
            <a:ext cx="4976791" cy="3276879"/>
          </a:xfrm>
          <a:prstGeom prst="rect">
            <a:avLst/>
          </a:prstGeom>
          <a:solidFill>
            <a:schemeClr val="accent6">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rPr>
              <a:t>Topic: What happens next?</a:t>
            </a:r>
          </a:p>
          <a:p>
            <a:r>
              <a:rPr lang="en-US" sz="3200" b="1" dirty="0" smtClean="0">
                <a:solidFill>
                  <a:schemeClr val="tx1"/>
                </a:solidFill>
              </a:rPr>
              <a:t>Unit:      Nine</a:t>
            </a:r>
          </a:p>
          <a:p>
            <a:r>
              <a:rPr lang="en-US" sz="3200" b="1" dirty="0" smtClean="0">
                <a:solidFill>
                  <a:schemeClr val="tx1"/>
                </a:solidFill>
              </a:rPr>
              <a:t>Lesson: Four</a:t>
            </a:r>
            <a:endParaRPr lang="en-US" sz="3200" b="1" dirty="0">
              <a:solidFill>
                <a:schemeClr val="tx1"/>
              </a:solidFill>
            </a:endParaRPr>
          </a:p>
        </p:txBody>
      </p:sp>
      <p:sp>
        <p:nvSpPr>
          <p:cNvPr id="8" name="Rectangle 7"/>
          <p:cNvSpPr/>
          <p:nvPr/>
        </p:nvSpPr>
        <p:spPr>
          <a:xfrm>
            <a:off x="1105828" y="3411080"/>
            <a:ext cx="4531360" cy="3169919"/>
          </a:xfrm>
          <a:prstGeom prst="rect">
            <a:avLst/>
          </a:prstGeom>
          <a:solidFill>
            <a:schemeClr val="accent5">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rPr>
              <a:t>Can you guess our  today’s topic?</a:t>
            </a:r>
            <a:endParaRPr lang="en-US" sz="4000" b="1" dirty="0">
              <a:solidFill>
                <a:schemeClr val="bg1"/>
              </a:solidFill>
            </a:endParaRPr>
          </a:p>
        </p:txBody>
      </p:sp>
    </p:spTree>
    <p:extLst>
      <p:ext uri="{BB962C8B-B14F-4D97-AF65-F5344CB8AC3E}">
        <p14:creationId xmlns:p14="http://schemas.microsoft.com/office/powerpoint/2010/main" val="495250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6774" y="216461"/>
            <a:ext cx="11581852" cy="6765736"/>
          </a:xfrm>
          <a:prstGeom prst="rect">
            <a:avLst/>
          </a:prstGeom>
          <a:blipFill>
            <a:blip r:embed="rId3"/>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432560" y="670560"/>
            <a:ext cx="9042400" cy="1127760"/>
            <a:chOff x="1432560" y="670560"/>
            <a:chExt cx="9042400" cy="1127760"/>
          </a:xfrm>
        </p:grpSpPr>
        <p:sp>
          <p:nvSpPr>
            <p:cNvPr id="2" name="Rounded Rectangle 1"/>
            <p:cNvSpPr/>
            <p:nvPr/>
          </p:nvSpPr>
          <p:spPr>
            <a:xfrm>
              <a:off x="1432560" y="670560"/>
              <a:ext cx="8890000" cy="975360"/>
            </a:xfrm>
            <a:prstGeom prst="roundRect">
              <a:avLst/>
            </a:prstGeom>
            <a:solidFill>
              <a:schemeClr val="accent6">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584960" y="822960"/>
              <a:ext cx="8890000" cy="975360"/>
            </a:xfrm>
            <a:prstGeom prst="round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Franklin Gothic Book" panose="020B0503020102020204" pitchFamily="34" charset="0"/>
                </a:rPr>
                <a:t>Learning Outcomes</a:t>
              </a:r>
              <a:endParaRPr lang="en-US" sz="4000" b="1" dirty="0">
                <a:solidFill>
                  <a:schemeClr val="tx1"/>
                </a:solidFill>
                <a:latin typeface="Franklin Gothic Book" panose="020B0503020102020204" pitchFamily="34" charset="0"/>
              </a:endParaRPr>
            </a:p>
          </p:txBody>
        </p:sp>
      </p:grpSp>
      <p:grpSp>
        <p:nvGrpSpPr>
          <p:cNvPr id="11" name="Group 10"/>
          <p:cNvGrpSpPr/>
          <p:nvPr/>
        </p:nvGrpSpPr>
        <p:grpSpPr>
          <a:xfrm>
            <a:off x="589280" y="1950720"/>
            <a:ext cx="10872398" cy="4562825"/>
            <a:chOff x="589280" y="1950720"/>
            <a:chExt cx="10872398" cy="4562825"/>
          </a:xfrm>
        </p:grpSpPr>
        <p:sp>
          <p:nvSpPr>
            <p:cNvPr id="9" name="Rounded Rectangle 8"/>
            <p:cNvSpPr/>
            <p:nvPr/>
          </p:nvSpPr>
          <p:spPr>
            <a:xfrm>
              <a:off x="589280" y="1950720"/>
              <a:ext cx="10707955" cy="434636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53723" y="2100019"/>
              <a:ext cx="10707955" cy="4413526"/>
            </a:xfrm>
            <a:prstGeom prst="round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7350" lvl="3" indent="-285750"/>
              <a:r>
                <a:rPr lang="en-US" sz="3600" b="1" dirty="0">
                  <a:solidFill>
                    <a:schemeClr val="tx1"/>
                  </a:solidFill>
                  <a:latin typeface="Franklin Gothic Book" panose="020B0503020102020204" pitchFamily="34" charset="0"/>
                  <a:cs typeface="Times New Roman" pitchFamily="18" charset="0"/>
                </a:rPr>
                <a:t>At the end of this lesson, we will be </a:t>
              </a:r>
            </a:p>
            <a:p>
              <a:pPr marL="1657350" lvl="3" indent="-285750"/>
              <a:r>
                <a:rPr lang="en-US" sz="3600" b="1" dirty="0">
                  <a:solidFill>
                    <a:schemeClr val="tx1"/>
                  </a:solidFill>
                  <a:latin typeface="Franklin Gothic Book" panose="020B0503020102020204" pitchFamily="34" charset="0"/>
                  <a:cs typeface="Times New Roman" pitchFamily="18" charset="0"/>
                </a:rPr>
                <a:t>able to…</a:t>
              </a:r>
            </a:p>
            <a:p>
              <a:pPr marL="2114550" lvl="4" indent="-285750">
                <a:buFont typeface="Wingdings" pitchFamily="2" charset="2"/>
                <a:buChar char="Ø"/>
              </a:pPr>
              <a:r>
                <a:rPr lang="en-US" sz="3600" b="1" dirty="0" smtClean="0">
                  <a:solidFill>
                    <a:schemeClr val="tx1"/>
                  </a:solidFill>
                  <a:latin typeface="Franklin Gothic Book" panose="020B0503020102020204" pitchFamily="34" charset="0"/>
                  <a:cs typeface="Times New Roman" pitchFamily="18" charset="0"/>
                </a:rPr>
                <a:t>read and understand text,</a:t>
              </a:r>
              <a:endParaRPr lang="en-US" sz="3600" b="1" dirty="0">
                <a:solidFill>
                  <a:schemeClr val="tx1"/>
                </a:solidFill>
                <a:latin typeface="Franklin Gothic Book" panose="020B0503020102020204" pitchFamily="34" charset="0"/>
                <a:cs typeface="Times New Roman" pitchFamily="18" charset="0"/>
              </a:endParaRPr>
            </a:p>
            <a:p>
              <a:pPr marL="2114550" lvl="4" indent="-285750">
                <a:buFont typeface="Wingdings" pitchFamily="2" charset="2"/>
                <a:buChar char="Ø"/>
              </a:pPr>
              <a:r>
                <a:rPr lang="en-US" sz="3600" b="1" dirty="0" smtClean="0">
                  <a:solidFill>
                    <a:schemeClr val="tx1"/>
                  </a:solidFill>
                  <a:latin typeface="Franklin Gothic Book" panose="020B0503020102020204" pitchFamily="34" charset="0"/>
                  <a:cs typeface="Times New Roman" pitchFamily="18" charset="0"/>
                </a:rPr>
                <a:t>describe the </a:t>
              </a:r>
              <a:r>
                <a:rPr lang="en-US" sz="3600" b="1" dirty="0">
                  <a:solidFill>
                    <a:schemeClr val="tx1"/>
                  </a:solidFill>
                  <a:latin typeface="Franklin Gothic Book" panose="020B0503020102020204" pitchFamily="34" charset="0"/>
                  <a:cs typeface="Times New Roman" pitchFamily="18" charset="0"/>
                </a:rPr>
                <a:t>picture</a:t>
              </a:r>
              <a:r>
                <a:rPr lang="en-US" sz="3600" b="1" dirty="0" smtClean="0">
                  <a:solidFill>
                    <a:schemeClr val="tx1"/>
                  </a:solidFill>
                  <a:latin typeface="Franklin Gothic Book" panose="020B0503020102020204" pitchFamily="34" charset="0"/>
                  <a:cs typeface="Times New Roman" pitchFamily="18" charset="0"/>
                </a:rPr>
                <a:t>,</a:t>
              </a:r>
            </a:p>
            <a:p>
              <a:pPr marL="2114550" lvl="4" indent="-285750">
                <a:buFont typeface="Wingdings" pitchFamily="2" charset="2"/>
                <a:buChar char="Ø"/>
              </a:pPr>
              <a:r>
                <a:rPr lang="en-US" sz="3600" b="1" dirty="0" smtClean="0">
                  <a:solidFill>
                    <a:schemeClr val="tx1"/>
                  </a:solidFill>
                  <a:latin typeface="Franklin Gothic Book" panose="020B0503020102020204" pitchFamily="34" charset="0"/>
                  <a:cs typeface="Times New Roman" pitchFamily="18" charset="0"/>
                </a:rPr>
                <a:t>change  the degree of objective to denote the increasing threats of global warming. </a:t>
              </a:r>
              <a:endParaRPr lang="en-US" sz="3600" b="1" dirty="0">
                <a:solidFill>
                  <a:schemeClr val="tx1"/>
                </a:solidFill>
                <a:latin typeface="Franklin Gothic Book" panose="020B0503020102020204" pitchFamily="34" charset="0"/>
                <a:cs typeface="Times New Roman" pitchFamily="18" charset="0"/>
              </a:endParaRPr>
            </a:p>
            <a:p>
              <a:pPr marL="2114550" lvl="4" indent="-285750">
                <a:buFont typeface="Wingdings" pitchFamily="2" charset="2"/>
                <a:buChar char="Ø"/>
              </a:pPr>
              <a:r>
                <a:rPr lang="en-US" sz="3600" b="1" dirty="0">
                  <a:solidFill>
                    <a:schemeClr val="tx1"/>
                  </a:solidFill>
                  <a:latin typeface="Franklin Gothic Book" panose="020B0503020102020204" pitchFamily="34" charset="0"/>
                  <a:cs typeface="Times New Roman" pitchFamily="18" charset="0"/>
                </a:rPr>
                <a:t>ask and answer questions.</a:t>
              </a:r>
            </a:p>
          </p:txBody>
        </p:sp>
      </p:grpSp>
    </p:spTree>
    <p:extLst>
      <p:ext uri="{BB962C8B-B14F-4D97-AF65-F5344CB8AC3E}">
        <p14:creationId xmlns:p14="http://schemas.microsoft.com/office/powerpoint/2010/main" val="5174087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19" y="0"/>
            <a:ext cx="12057328" cy="719865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9047" y="226032"/>
            <a:ext cx="11581852" cy="6765736"/>
          </a:xfrm>
          <a:prstGeom prst="rect">
            <a:avLst/>
          </a:prstGeom>
          <a:blipFill>
            <a:blip r:embed="rId5"/>
            <a:tile tx="0" ty="0" sx="100000" sy="100000" flip="none" algn="tl"/>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82800" y="762000"/>
            <a:ext cx="7325360" cy="680720"/>
          </a:xfrm>
          <a:prstGeom prst="rect">
            <a:avLst/>
          </a:prstGeom>
          <a:solidFill>
            <a:schemeClr val="accent6">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Let us watch a video</a:t>
            </a:r>
            <a:endParaRPr lang="en-US" sz="3200" b="1" dirty="0">
              <a:solidFill>
                <a:schemeClr val="tx1"/>
              </a:solidFill>
            </a:endParaRPr>
          </a:p>
        </p:txBody>
      </p:sp>
      <p:pic>
        <p:nvPicPr>
          <p:cNvPr id="5" name="Ice Cream Melting Time Laps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02958" y="1668752"/>
            <a:ext cx="7378517" cy="4150416"/>
          </a:xfrm>
          <a:prstGeom prst="rect">
            <a:avLst/>
          </a:prstGeom>
        </p:spPr>
      </p:pic>
      <p:sp>
        <p:nvSpPr>
          <p:cNvPr id="6" name="Vertical Scroll 5"/>
          <p:cNvSpPr/>
          <p:nvPr/>
        </p:nvSpPr>
        <p:spPr>
          <a:xfrm>
            <a:off x="139097" y="1668752"/>
            <a:ext cx="2063861" cy="4150416"/>
          </a:xfrm>
          <a:prstGeom prst="vertic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Ice-cream is melting due to heat</a:t>
            </a:r>
            <a:r>
              <a:rPr lang="en-US" sz="3200" dirty="0" smtClean="0">
                <a:solidFill>
                  <a:schemeClr val="tx1"/>
                </a:solidFill>
              </a:rPr>
              <a:t>.</a:t>
            </a:r>
            <a:endParaRPr lang="en-US" sz="3200" dirty="0">
              <a:solidFill>
                <a:schemeClr val="tx1"/>
              </a:solidFill>
            </a:endParaRPr>
          </a:p>
        </p:txBody>
      </p:sp>
      <p:sp>
        <p:nvSpPr>
          <p:cNvPr id="7" name="Vertical Scroll 6"/>
          <p:cNvSpPr/>
          <p:nvPr/>
        </p:nvSpPr>
        <p:spPr>
          <a:xfrm>
            <a:off x="9589873" y="1668752"/>
            <a:ext cx="2331026" cy="4150416"/>
          </a:xfrm>
          <a:prstGeom prst="vertic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World ice is melting due to global warming</a:t>
            </a:r>
            <a:r>
              <a:rPr lang="en-US" sz="3200" dirty="0" smtClean="0">
                <a:solidFill>
                  <a:schemeClr val="tx1"/>
                </a:solidFill>
              </a:rPr>
              <a:t>.</a:t>
            </a:r>
            <a:endParaRPr lang="en-US" sz="3200" dirty="0">
              <a:solidFill>
                <a:schemeClr val="tx1"/>
              </a:solidFill>
            </a:endParaRPr>
          </a:p>
        </p:txBody>
      </p:sp>
    </p:spTree>
    <p:extLst>
      <p:ext uri="{BB962C8B-B14F-4D97-AF65-F5344CB8AC3E}">
        <p14:creationId xmlns:p14="http://schemas.microsoft.com/office/powerpoint/2010/main" val="1726694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1409</TotalTime>
  <Words>936</Words>
  <Application>Microsoft Office PowerPoint</Application>
  <PresentationFormat>Widescreen</PresentationFormat>
  <Paragraphs>159</Paragraphs>
  <Slides>25</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Calibri Light</vt:lpstr>
      <vt:lpstr>Franklin Gothic Book</vt:lpstr>
      <vt:lpstr>Segoe Script</vt:lpstr>
      <vt:lpstr>Times New Roman</vt:lpstr>
      <vt:lpstr>Vladimir Script</vt:lpstr>
      <vt:lpstr>Vrinda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Lutfunnissa Khanom</dc:creator>
  <cp:lastModifiedBy>Lutfunnissa Khanom</cp:lastModifiedBy>
  <cp:revision>95</cp:revision>
  <dcterms:created xsi:type="dcterms:W3CDTF">2017-09-28T18:35:22Z</dcterms:created>
  <dcterms:modified xsi:type="dcterms:W3CDTF">2017-10-01T04:10:22Z</dcterms:modified>
</cp:coreProperties>
</file>